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gov.uk"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Very pleased to be here today to talk about the Honours Sytem.  Delighted to be joined by two committee members who you will hear from a little later.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0b81a0aafc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30b81a0aafc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GB" sz="1500">
                <a:solidFill>
                  <a:schemeClr val="dk1"/>
                </a:solidFill>
              </a:rPr>
              <a:t>We want bigger representation across the country -  but regionality is just one of the areas of diversity that we want to target.</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GB" sz="1500">
                <a:solidFill>
                  <a:schemeClr val="dk1"/>
                </a:solidFill>
              </a:rPr>
              <a:t>We want to diversify nominations from as many protected characteristics as possible and get nominations in for young people that are doing amazing things.</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rPr lang="en-GB" sz="1500">
                <a:solidFill>
                  <a:schemeClr val="dk1"/>
                </a:solidFill>
              </a:rPr>
              <a:t>We want to see people making a difference from all walks of life recognised for their brilliant work and at all levels.</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GB" sz="1500">
                <a:solidFill>
                  <a:schemeClr val="dk1"/>
                </a:solidFill>
              </a:rPr>
              <a:t>Both Lisa and Jennie are also members of our honours Diversity and Outreach Committee Committee and can give you a little more detail on their work in this area.</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0b81a0aaf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0b81a0aaf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9743d43d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9743d43d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sz="1400"/>
              <a:t>Data for Cornwall  - increasing over the past 3 rounds, but we still need more nominations</a:t>
            </a:r>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d623fad25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d623fad25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sz="1400"/>
              <a:t>What can you do to help?</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GB" sz="1400"/>
              <a:t>Encourage nominations </a:t>
            </a:r>
            <a:br>
              <a:rPr lang="en-GB" sz="1400"/>
            </a:br>
            <a:br>
              <a:rPr lang="en-GB" sz="1400"/>
            </a:br>
            <a:r>
              <a:rPr lang="en-GB" sz="1200">
                <a:solidFill>
                  <a:schemeClr val="dk1"/>
                </a:solidFill>
              </a:rPr>
              <a:t>Anyone can make a nomination on </a:t>
            </a:r>
            <a:r>
              <a:rPr lang="en-GB" sz="1200" u="sng">
                <a:solidFill>
                  <a:schemeClr val="dk1"/>
                </a:solidFill>
                <a:hlinkClick r:id="rId2">
                  <a:extLst>
                    <a:ext uri="{A12FA001-AC4F-418D-AE19-62706E023703}">
                      <ahyp:hlinkClr val="tx"/>
                    </a:ext>
                  </a:extLst>
                </a:hlinkClick>
              </a:rPr>
              <a:t>gov.uk</a:t>
            </a:r>
            <a:endParaRPr sz="1200">
              <a:solidFill>
                <a:schemeClr val="dk1"/>
              </a:solidFill>
            </a:endParaRPr>
          </a:p>
          <a:p>
            <a:pPr indent="-266700" lvl="0" marL="342900" rtl="0" algn="l">
              <a:lnSpc>
                <a:spcPct val="90000"/>
              </a:lnSpc>
              <a:spcBef>
                <a:spcPts val="1200"/>
              </a:spcBef>
              <a:spcAft>
                <a:spcPts val="0"/>
              </a:spcAft>
              <a:buClr>
                <a:schemeClr val="dk1"/>
              </a:buClr>
              <a:buSzPts val="1200"/>
              <a:buChar char="•"/>
            </a:pPr>
            <a:r>
              <a:rPr lang="en-GB" sz="1200">
                <a:solidFill>
                  <a:schemeClr val="dk1"/>
                </a:solidFill>
              </a:rPr>
              <a:t>Over 1100 people are awarded in every honours list (two a year)</a:t>
            </a:r>
            <a:endParaRPr sz="1200">
              <a:solidFill>
                <a:schemeClr val="dk1"/>
              </a:solidFill>
            </a:endParaRPr>
          </a:p>
          <a:p>
            <a:pPr indent="-266700" lvl="0" marL="342900" rtl="0" algn="l">
              <a:lnSpc>
                <a:spcPct val="90000"/>
              </a:lnSpc>
              <a:spcBef>
                <a:spcPts val="1200"/>
              </a:spcBef>
              <a:spcAft>
                <a:spcPts val="0"/>
              </a:spcAft>
              <a:buClr>
                <a:schemeClr val="dk1"/>
              </a:buClr>
              <a:buSzPts val="1200"/>
              <a:buChar char="•"/>
            </a:pPr>
            <a:r>
              <a:rPr lang="en-GB" sz="1200">
                <a:solidFill>
                  <a:schemeClr val="dk1"/>
                </a:solidFill>
              </a:rPr>
              <a:t>Only a small percentage of recipients are ‘celebrities’ or high profile public figures - majority arepeople who are doing great things in the community</a:t>
            </a:r>
            <a:endParaRPr sz="12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d623fad255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3d623fad255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d623fad25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d623fad25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0b81a0aafc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0b81a0aafc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600"/>
              </a:spcBef>
              <a:spcAft>
                <a:spcPts val="0"/>
              </a:spcAft>
              <a:buClr>
                <a:schemeClr val="dk1"/>
              </a:buClr>
              <a:buSzPts val="1100"/>
              <a:buFont typeface="Arial"/>
              <a:buNone/>
            </a:pPr>
            <a:r>
              <a:rPr lang="en-GB" sz="1400">
                <a:solidFill>
                  <a:schemeClr val="dk1"/>
                </a:solidFill>
              </a:rPr>
              <a:t>There are three important things to include in your nomination - it’s what sets your nominee apart from others:</a:t>
            </a:r>
            <a:endParaRPr sz="1400">
              <a:solidFill>
                <a:schemeClr val="dk1"/>
              </a:solidFill>
            </a:endParaRPr>
          </a:p>
          <a:p>
            <a:pPr indent="-317500" lvl="0" marL="457200" rtl="0" algn="l">
              <a:lnSpc>
                <a:spcPct val="115000"/>
              </a:lnSpc>
              <a:spcBef>
                <a:spcPts val="1600"/>
              </a:spcBef>
              <a:spcAft>
                <a:spcPts val="0"/>
              </a:spcAft>
              <a:buClr>
                <a:schemeClr val="dk1"/>
              </a:buClr>
              <a:buSzPts val="1400"/>
              <a:buAutoNum type="arabicPeriod"/>
            </a:pPr>
            <a:r>
              <a:rPr lang="en-GB" sz="1400">
                <a:solidFill>
                  <a:schemeClr val="dk1"/>
                </a:solidFill>
              </a:rPr>
              <a:t>Above and beyond</a:t>
            </a:r>
            <a:endParaRPr sz="1400">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en-GB" sz="1400">
                <a:solidFill>
                  <a:schemeClr val="dk1"/>
                </a:solidFill>
              </a:rPr>
              <a:t>Significant contributions</a:t>
            </a:r>
            <a:endParaRPr sz="1400">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en-GB" sz="1400">
                <a:solidFill>
                  <a:schemeClr val="dk1"/>
                </a:solidFill>
              </a:rPr>
              <a:t>Positive impact</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GB" sz="1400">
                <a:solidFill>
                  <a:schemeClr val="dk1"/>
                </a:solidFill>
              </a:rPr>
              <a:t>Have they gone above and beyond- especially significant in paid work, where there is a higher standard to show that the candidate has gone beyond what’s expected of them in their paid role.</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GB" sz="1400">
                <a:solidFill>
                  <a:schemeClr val="dk1"/>
                </a:solidFill>
              </a:rPr>
              <a:t>Geographical reach- even small scale local work can be recognised by a national honour, but the geographical reach of the work is particularly helpful in determining the appropriate level of award.</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GB" sz="1400">
                <a:solidFill>
                  <a:schemeClr val="dk1"/>
                </a:solidFill>
              </a:rPr>
              <a:t>Timeliness- in most cases, only work that is current or recently concluded can be considered. It is helpful to provide details of a nominee’s past work as part of a picture of their career, and past activities can be considered if their work in that field is ongoing. In general, the focus of the nomination should be on the last five years of the nominee’s work.</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a58d345be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3a58d345be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fc3550d26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fc3550d26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600"/>
              </a:spcBef>
              <a:spcAft>
                <a:spcPts val="1600"/>
              </a:spcAft>
              <a:buClr>
                <a:schemeClr val="dk1"/>
              </a:buClr>
              <a:buSzPts val="1100"/>
              <a:buFont typeface="Arial"/>
              <a:buNone/>
            </a:pPr>
            <a:r>
              <a:rPr lang="en-GB" sz="1600">
                <a:solidFill>
                  <a:schemeClr val="dk1"/>
                </a:solidFill>
              </a:rPr>
              <a:t>Really easy to list everything a person has done in the area they are being nominated for, but this doesn't give evidence or explain the great things they've achieved or tell someone that knows nothing about the person what makes the things they've done deserving of an honour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fc3550d26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fc3550d26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GB" sz="1500">
                <a:solidFill>
                  <a:schemeClr val="dk1"/>
                </a:solidFill>
              </a:rPr>
              <a:t>It can be really easy to forget that the person reading the nomination won’t know the nominee - you the citation needs to tell the story of the person you are nominating and its important to explain everything instead of using acronyms - and whilst it’s tempting to throw everything into the citation, keep it focused on 2-3 impactful things that this person has done, let this add the majority of the flavour.</a:t>
            </a:r>
            <a:endParaRPr sz="1500">
              <a:solidFill>
                <a:schemeClr val="dk1"/>
              </a:solidFill>
            </a:endParaRPr>
          </a:p>
          <a:p>
            <a:pPr indent="-317500" lvl="0" marL="457200" rtl="0" algn="l">
              <a:spcBef>
                <a:spcPts val="0"/>
              </a:spcBef>
              <a:spcAft>
                <a:spcPts val="0"/>
              </a:spcAft>
              <a:buClr>
                <a:schemeClr val="dk1"/>
              </a:buClr>
              <a:buSzPts val="1400"/>
              <a:buChar char="●"/>
            </a:pPr>
            <a:r>
              <a:t/>
            </a:r>
            <a:endParaRPr sz="1500">
              <a:solidFill>
                <a:schemeClr val="dk1"/>
              </a:solidFill>
            </a:endParaRPr>
          </a:p>
          <a:p>
            <a:pPr indent="-317500" lvl="0" marL="457200" rtl="0" algn="l">
              <a:spcBef>
                <a:spcPts val="0"/>
              </a:spcBef>
              <a:spcAft>
                <a:spcPts val="0"/>
              </a:spcAft>
              <a:buClr>
                <a:schemeClr val="dk1"/>
              </a:buClr>
              <a:buSzPts val="1400"/>
              <a:buChar char="●"/>
            </a:pPr>
            <a:r>
              <a:rPr lang="en-GB" sz="1500">
                <a:solidFill>
                  <a:schemeClr val="dk1"/>
                </a:solidFill>
              </a:rPr>
              <a:t>If the citation says the person has achieved something or has had impact on something - explain what it is….back it up with evidence.</a:t>
            </a:r>
            <a:endParaRPr sz="1500">
              <a:solidFill>
                <a:schemeClr val="dk1"/>
              </a:solidFill>
            </a:endParaRPr>
          </a:p>
          <a:p>
            <a:pPr indent="-317500" lvl="0" marL="457200" rtl="0" algn="l">
              <a:spcBef>
                <a:spcPts val="0"/>
              </a:spcBef>
              <a:spcAft>
                <a:spcPts val="0"/>
              </a:spcAft>
              <a:buClr>
                <a:schemeClr val="dk1"/>
              </a:buClr>
              <a:buSzPts val="1400"/>
              <a:buChar char="●"/>
            </a:pPr>
            <a:r>
              <a:t/>
            </a:r>
            <a:endParaRPr sz="1500">
              <a:solidFill>
                <a:schemeClr val="dk1"/>
              </a:solidFill>
            </a:endParaRPr>
          </a:p>
          <a:p>
            <a:pPr indent="-317500" lvl="0" marL="457200" rtl="0" algn="l">
              <a:spcBef>
                <a:spcPts val="0"/>
              </a:spcBef>
              <a:spcAft>
                <a:spcPts val="0"/>
              </a:spcAft>
              <a:buClr>
                <a:schemeClr val="dk1"/>
              </a:buClr>
              <a:buSzPts val="1400"/>
              <a:buChar char="●"/>
            </a:pPr>
            <a:r>
              <a:rPr lang="en-GB" sz="1500">
                <a:solidFill>
                  <a:schemeClr val="dk1"/>
                </a:solidFill>
              </a:rPr>
              <a:t>The nomination needs to sing to the reader!</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0b81a0aa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0b81a0aa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fc3550d26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2fc3550d26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rPr lang="en-GB" sz="1600">
                <a:solidFill>
                  <a:schemeClr val="dk1"/>
                </a:solidFill>
                <a:latin typeface="Calibri"/>
                <a:ea typeface="Calibri"/>
                <a:cs typeface="Calibri"/>
                <a:sym typeface="Calibri"/>
              </a:rPr>
              <a:t>I can’t emphasise the importance of :</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n-GB" sz="1600">
                <a:solidFill>
                  <a:schemeClr val="dk1"/>
                </a:solidFill>
                <a:latin typeface="Calibri"/>
                <a:ea typeface="Calibri"/>
                <a:cs typeface="Calibri"/>
                <a:sym typeface="Calibri"/>
              </a:rPr>
              <a:t>stats, </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n-GB" sz="1600">
                <a:solidFill>
                  <a:schemeClr val="dk1"/>
                </a:solidFill>
                <a:latin typeface="Calibri"/>
                <a:ea typeface="Calibri"/>
                <a:cs typeface="Calibri"/>
                <a:sym typeface="Calibri"/>
              </a:rPr>
              <a:t>facts, </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n-GB" sz="1600">
                <a:solidFill>
                  <a:schemeClr val="dk1"/>
                </a:solidFill>
                <a:latin typeface="Calibri"/>
                <a:ea typeface="Calibri"/>
                <a:cs typeface="Calibri"/>
                <a:sym typeface="Calibri"/>
              </a:rPr>
              <a:t>Figures</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n-GB" sz="1600">
                <a:solidFill>
                  <a:schemeClr val="dk1"/>
                </a:solidFill>
                <a:latin typeface="Calibri"/>
                <a:ea typeface="Calibri"/>
                <a:cs typeface="Calibri"/>
                <a:sym typeface="Calibri"/>
              </a:rPr>
              <a:t>evidence enough - this is what validates the citation, it demonstrates exactly what the person has achieved and how it has had impact.</a:t>
            </a:r>
            <a:endParaRPr sz="14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d4b9d9a088_0_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g2d4b9d9a088_0_4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d4b9d9a088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 name="Google Shape;356;g2d4b9d9a088_0_4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0fc4704f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0fc4704f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d4b9d9a0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g2d4b9d9a08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SzPts val="1100"/>
              <a:buNone/>
            </a:pPr>
            <a:r>
              <a:rPr lang="en-GB"/>
              <a:t>Going to tell you a little bit about the Honours process, from beginning t o end.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c44884724a_0_0:notes"/>
          <p:cNvSpPr/>
          <p:nvPr>
            <p:ph idx="2" type="sldImg"/>
          </p:nvPr>
        </p:nvSpPr>
        <p:spPr>
          <a:xfrm>
            <a:off x="333375" y="665163"/>
            <a:ext cx="59199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g3c44884724a_0_0:notes"/>
          <p:cNvSpPr txBox="1"/>
          <p:nvPr>
            <p:ph idx="1" type="body"/>
          </p:nvPr>
        </p:nvSpPr>
        <p:spPr>
          <a:xfrm>
            <a:off x="878326" y="4218021"/>
            <a:ext cx="4828500" cy="3992400"/>
          </a:xfrm>
          <a:prstGeom prst="rect">
            <a:avLst/>
          </a:prstGeom>
          <a:noFill/>
          <a:ln>
            <a:noFill/>
          </a:ln>
        </p:spPr>
        <p:txBody>
          <a:bodyPr anchorCtr="0" anchor="t" bIns="43100" lIns="86200" spcFirstLastPara="1" rIns="86200" wrap="square" tIns="43100">
            <a:noAutofit/>
          </a:bodyPr>
          <a:lstStyle/>
          <a:p>
            <a:pPr indent="0" lvl="0" marL="0" rtl="0" algn="l">
              <a:lnSpc>
                <a:spcPct val="100000"/>
              </a:lnSpc>
              <a:spcBef>
                <a:spcPts val="0"/>
              </a:spcBef>
              <a:spcAft>
                <a:spcPts val="0"/>
              </a:spcAft>
              <a:buClr>
                <a:schemeClr val="dk1"/>
              </a:buClr>
              <a:buSzPts val="1100"/>
              <a:buFont typeface="Arial"/>
              <a:buNone/>
            </a:pPr>
            <a:r>
              <a:rPr lang="en-GB" sz="1200">
                <a:solidFill>
                  <a:schemeClr val="dk1"/>
                </a:solidFill>
              </a:rPr>
              <a:t>Once a nomination has been submitted….what happens?</a:t>
            </a:r>
            <a:endParaRPr sz="1200">
              <a:solidFill>
                <a:schemeClr val="dk1"/>
              </a:solidFill>
            </a:endParaRPr>
          </a:p>
          <a:p>
            <a:pPr indent="0" lvl="0" marL="0" rtl="0" algn="l">
              <a:lnSpc>
                <a:spcPct val="100000"/>
              </a:lnSpc>
              <a:spcBef>
                <a:spcPts val="0"/>
              </a:spcBef>
              <a:spcAft>
                <a:spcPts val="0"/>
              </a:spcAft>
              <a:buNone/>
            </a:pPr>
            <a:r>
              <a:t/>
            </a:r>
            <a:endParaRPr sz="1200">
              <a:solidFill>
                <a:schemeClr val="dk1"/>
              </a:solidFill>
            </a:endParaRPr>
          </a:p>
          <a:p>
            <a:pPr indent="0" lvl="0" marL="0" rtl="0" algn="l">
              <a:lnSpc>
                <a:spcPct val="100000"/>
              </a:lnSpc>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GB" sz="1200">
                <a:solidFill>
                  <a:schemeClr val="dk1"/>
                </a:solidFill>
              </a:rPr>
              <a:t>Public nominations and Lord Lieutenants’ nominations are made to our Public Nominations team in Honours and then referred to the relevant department.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GB" sz="1200">
                <a:solidFill>
                  <a:schemeClr val="dk1"/>
                </a:solidFill>
              </a:rPr>
              <a:t>Cases which are primarily local in nature or do not fit neatly into a single departmental remit are considered by the Public Nominations team directly with input from relevant departments and the Lieutenancy for the county in which the nominee lives and/or works- these are referred to as “Run Central” cases.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GB" sz="1200">
                <a:solidFill>
                  <a:schemeClr val="dk1"/>
                </a:solidFill>
              </a:rPr>
              <a:t>Lord Lieutenant nominations are either run centrally or will be passed on to the relevant department to manage if the nominee has a specific specialism - though these nominations are seen as more urgent than general public nominations and they do hold more weight as they have been submitted by Lord Lieutenants.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GB" sz="1200">
                <a:solidFill>
                  <a:schemeClr val="dk1"/>
                </a:solidFill>
              </a:rPr>
              <a:t>Each department has its own internal sift committee which decides which cases go forward to the honours committees. We operate three sift committees- one that serves in this role of sifting our “Run Central” cases, Public Service committee sift as well as a CVS Sift Committee which helps reduce the number of nominations to be considered by the PS and CVS committees, which is the busiest of the ten honours committees. Both of these sift committees include Lord Lieutenants as voting members. Please get in touch with us if your Lord Lieutenant would be interested in sitting on one of these committees.</a:t>
            </a:r>
            <a:endParaRPr sz="1200">
              <a:solidFill>
                <a:schemeClr val="dk1"/>
              </a:solidFill>
            </a:endParaRPr>
          </a:p>
          <a:p>
            <a:pPr indent="0" lvl="0" marL="0" rtl="0" algn="l">
              <a:lnSpc>
                <a:spcPct val="100000"/>
              </a:lnSpc>
              <a:spcBef>
                <a:spcPts val="0"/>
              </a:spcBef>
              <a:spcAft>
                <a:spcPts val="0"/>
              </a:spcAft>
              <a:buNone/>
            </a:pPr>
            <a:r>
              <a:t/>
            </a:r>
            <a:endParaRPr sz="1200">
              <a:solidFill>
                <a:schemeClr val="dk1"/>
              </a:solidFill>
            </a:endParaRPr>
          </a:p>
        </p:txBody>
      </p:sp>
      <p:sp>
        <p:nvSpPr>
          <p:cNvPr id="97" name="Google Shape;97;g3c44884724a_0_0:notes"/>
          <p:cNvSpPr txBox="1"/>
          <p:nvPr>
            <p:ph idx="12" type="sldNum"/>
          </p:nvPr>
        </p:nvSpPr>
        <p:spPr>
          <a:xfrm>
            <a:off x="3730973" y="8431785"/>
            <a:ext cx="2854200" cy="444000"/>
          </a:xfrm>
          <a:prstGeom prst="rect">
            <a:avLst/>
          </a:prstGeom>
          <a:noFill/>
          <a:ln>
            <a:noFill/>
          </a:ln>
        </p:spPr>
        <p:txBody>
          <a:bodyPr anchorCtr="0" anchor="b" bIns="43100" lIns="86200" spcFirstLastPara="1" rIns="86200" wrap="square" tIns="43100">
            <a:noAutofit/>
          </a:bodyPr>
          <a:lstStyle/>
          <a:p>
            <a:pPr indent="0" lvl="0" marL="0" marR="0" rtl="0" algn="r">
              <a:lnSpc>
                <a:spcPct val="100000"/>
              </a:lnSpc>
              <a:spcBef>
                <a:spcPts val="0"/>
              </a:spcBef>
              <a:spcAft>
                <a:spcPts val="0"/>
              </a:spcAft>
              <a:buClr>
                <a:srgbClr val="000000"/>
              </a:buClr>
              <a:buSzPts val="1100"/>
              <a:buFont typeface="Times New Roman"/>
              <a:buNone/>
            </a:pPr>
            <a:fld id="{00000000-1234-1234-1234-123412341234}" type="slidenum">
              <a:rPr b="0" i="0" lang="en-GB" sz="1300" u="none" cap="none" strike="noStrike">
                <a:solidFill>
                  <a:srgbClr val="000000"/>
                </a:solidFill>
                <a:latin typeface="Arial"/>
                <a:ea typeface="Arial"/>
                <a:cs typeface="Arial"/>
                <a:sym typeface="Arial"/>
              </a:rPr>
              <a:t>‹#›</a:t>
            </a:fld>
            <a:endParaRPr b="0" i="0" sz="13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d4b9d9a088_0_495:notes"/>
          <p:cNvSpPr/>
          <p:nvPr>
            <p:ph idx="2" type="sldImg"/>
          </p:nvPr>
        </p:nvSpPr>
        <p:spPr>
          <a:xfrm>
            <a:off x="333375" y="665163"/>
            <a:ext cx="59199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g2d4b9d9a088_0_495:notes"/>
          <p:cNvSpPr txBox="1"/>
          <p:nvPr>
            <p:ph idx="1" type="body"/>
          </p:nvPr>
        </p:nvSpPr>
        <p:spPr>
          <a:xfrm>
            <a:off x="878326" y="4218021"/>
            <a:ext cx="4828500" cy="3992400"/>
          </a:xfrm>
          <a:prstGeom prst="rect">
            <a:avLst/>
          </a:prstGeom>
          <a:noFill/>
          <a:ln>
            <a:noFill/>
          </a:ln>
        </p:spPr>
        <p:txBody>
          <a:bodyPr anchorCtr="0" anchor="t" bIns="43100" lIns="86200" spcFirstLastPara="1" rIns="86200" wrap="square" tIns="43100">
            <a:noAutofit/>
          </a:bodyPr>
          <a:lstStyle/>
          <a:p>
            <a:pPr indent="0" lvl="0" marL="0" rtl="0" algn="l">
              <a:spcBef>
                <a:spcPts val="0"/>
              </a:spcBef>
              <a:spcAft>
                <a:spcPts val="0"/>
              </a:spcAft>
              <a:buNone/>
            </a:pPr>
            <a:r>
              <a:rPr lang="en-GB" sz="1200">
                <a:solidFill>
                  <a:schemeClr val="dk1"/>
                </a:solidFill>
              </a:rPr>
              <a:t>Once a nomination has been submitted….what happens?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GB" sz="1200">
                <a:solidFill>
                  <a:schemeClr val="dk1"/>
                </a:solidFill>
              </a:rPr>
              <a:t>Departmental nominations are made by selected stakeholders directly to the relevant dept, and public nominations and Lord Lieutenants’ nominations are made to our Public Nominations team in Honours and then referred to the relevant department. Cases which are primarily local in nature or do not fit neatly into a single departmental remit are considered by the Public Nominations team directly with input from relevant departments and the Lieutenancy for the county in which the nominee lives and/or works- these are referred to as “Run Central” cases. Your input is extremely useful to us not only to provide a perspective on any local work, but also to make us aware of any local issues that we may not be aware of, including how the nomination would be received locally.</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GB" sz="1200">
                <a:solidFill>
                  <a:schemeClr val="dk1"/>
                </a:solidFill>
              </a:rPr>
              <a:t>The nominations are then sifted by the considering department or by the secretariat before the successful cases are sent to the committees for consideration. Each department has its own internal sift committee which decides which cases go forward to the honours committees. We operate two sift committees- one that serves in this role of sifting our “Run Central” cases, as well as a CVS Sift Committee which helps reduce the number of nominations to be considered by the CVS committee, which is the busiest of the ten honours committees. Both of these sift committees include Lord Lieutenants as voting members. Please get in touch with us if your Lord Lieutenant would be interested in sitting on one of these committees.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GB" sz="1200">
                <a:solidFill>
                  <a:schemeClr val="dk1"/>
                </a:solidFill>
              </a:rPr>
              <a:t>There are 10 independent committees, made up of independent voting members who are distinguished within the particular area covered by the committee, and non-voting official members who are senior civil servants from departments the committee covers.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GB" sz="1200">
                <a:solidFill>
                  <a:schemeClr val="dk1"/>
                </a:solidFill>
              </a:rPr>
              <a:t>The higher level recipients approved by the independent committees are then taken to the main committee, which is comprised of the chairs of each independent committee, as well as key high ranking officials (Cab Sec, Permanent Under Secretary from FCDO, Chief of Defence Staff) acting as official members, and chaired by Dame Sarah Healy. The list finalised by the honours committees is subjected to factual and probity checks and sent to the PM and then to HMK for approval. Once this approval has been given, the list is said to have informal approval.</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GB" sz="1200">
                <a:solidFill>
                  <a:schemeClr val="dk1"/>
                </a:solidFill>
              </a:rPr>
              <a:t>Prospective recipients on this informal version of the list are then sounded to offer them a chance to accept or decline the award, as well as to affirm the accuracy of their details and of the Short Citation to be published. It is also at this stage that you will be informed of any successful candidates within your county.</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GB" sz="1200">
                <a:solidFill>
                  <a:schemeClr val="dk1"/>
                </a:solidFill>
              </a:rPr>
              <a:t>The amended list then returns to the Prime Minister and His Majesty for formal approval, after which it is final and ready to be published in one of the two annual Honours Lists.</a:t>
            </a:r>
            <a:endParaRPr sz="1200">
              <a:solidFill>
                <a:schemeClr val="dk1"/>
              </a:solidFill>
            </a:endParaRPr>
          </a:p>
        </p:txBody>
      </p:sp>
      <p:sp>
        <p:nvSpPr>
          <p:cNvPr id="126" name="Google Shape;126;g2d4b9d9a088_0_495:notes"/>
          <p:cNvSpPr txBox="1"/>
          <p:nvPr>
            <p:ph idx="12" type="sldNum"/>
          </p:nvPr>
        </p:nvSpPr>
        <p:spPr>
          <a:xfrm>
            <a:off x="3730973" y="8431785"/>
            <a:ext cx="2854200" cy="444000"/>
          </a:xfrm>
          <a:prstGeom prst="rect">
            <a:avLst/>
          </a:prstGeom>
          <a:noFill/>
          <a:ln>
            <a:noFill/>
          </a:ln>
        </p:spPr>
        <p:txBody>
          <a:bodyPr anchorCtr="0" anchor="b" bIns="43100" lIns="86200" spcFirstLastPara="1" rIns="86200" wrap="square" tIns="43100">
            <a:noAutofit/>
          </a:bodyPr>
          <a:lstStyle/>
          <a:p>
            <a:pPr indent="0" lvl="0" marL="0" marR="0" rtl="0" algn="r">
              <a:lnSpc>
                <a:spcPct val="100000"/>
              </a:lnSpc>
              <a:spcBef>
                <a:spcPts val="0"/>
              </a:spcBef>
              <a:spcAft>
                <a:spcPts val="0"/>
              </a:spcAft>
              <a:buClr>
                <a:srgbClr val="000000"/>
              </a:buClr>
              <a:buSzPts val="1100"/>
              <a:buFont typeface="Times New Roman"/>
              <a:buNone/>
            </a:pPr>
            <a:fld id="{00000000-1234-1234-1234-123412341234}" type="slidenum">
              <a:rPr b="0" i="0" lang="en-GB" sz="1300" u="none" cap="none" strike="noStrike">
                <a:solidFill>
                  <a:srgbClr val="000000"/>
                </a:solidFill>
                <a:latin typeface="Arial"/>
                <a:ea typeface="Arial"/>
                <a:cs typeface="Arial"/>
                <a:sym typeface="Arial"/>
              </a:rPr>
              <a:t>‹#›</a:t>
            </a:fld>
            <a:endParaRPr b="0" i="0" sz="13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d4b9d9a088_0_130:notes"/>
          <p:cNvSpPr/>
          <p:nvPr>
            <p:ph idx="2" type="sldImg"/>
          </p:nvPr>
        </p:nvSpPr>
        <p:spPr>
          <a:xfrm>
            <a:off x="333375" y="665163"/>
            <a:ext cx="59199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2d4b9d9a088_0_130:notes"/>
          <p:cNvSpPr txBox="1"/>
          <p:nvPr>
            <p:ph idx="1" type="body"/>
          </p:nvPr>
        </p:nvSpPr>
        <p:spPr>
          <a:xfrm>
            <a:off x="878326" y="4218021"/>
            <a:ext cx="4828500" cy="3992400"/>
          </a:xfrm>
          <a:prstGeom prst="rect">
            <a:avLst/>
          </a:prstGeom>
          <a:noFill/>
          <a:ln>
            <a:noFill/>
          </a:ln>
        </p:spPr>
        <p:txBody>
          <a:bodyPr anchorCtr="0" anchor="t" bIns="43100" lIns="86200" spcFirstLastPara="1" rIns="86200" wrap="square" tIns="43100">
            <a:noAutofit/>
          </a:bodyPr>
          <a:lstStyle/>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SzPts val="1100"/>
              <a:buNone/>
            </a:pPr>
            <a:r>
              <a:t/>
            </a:r>
            <a:endParaRPr/>
          </a:p>
        </p:txBody>
      </p:sp>
      <p:sp>
        <p:nvSpPr>
          <p:cNvPr id="196" name="Google Shape;196;g2d4b9d9a088_0_130:notes"/>
          <p:cNvSpPr txBox="1"/>
          <p:nvPr>
            <p:ph idx="12" type="sldNum"/>
          </p:nvPr>
        </p:nvSpPr>
        <p:spPr>
          <a:xfrm>
            <a:off x="3730973" y="8431785"/>
            <a:ext cx="2854200" cy="444000"/>
          </a:xfrm>
          <a:prstGeom prst="rect">
            <a:avLst/>
          </a:prstGeom>
          <a:noFill/>
          <a:ln>
            <a:noFill/>
          </a:ln>
        </p:spPr>
        <p:txBody>
          <a:bodyPr anchorCtr="0" anchor="b" bIns="43100" lIns="86200" spcFirstLastPara="1" rIns="86200" wrap="square" tIns="43100">
            <a:noAutofit/>
          </a:bodyPr>
          <a:lstStyle/>
          <a:p>
            <a:pPr indent="0" lvl="0" marL="0" marR="0" rtl="0" algn="r">
              <a:lnSpc>
                <a:spcPct val="100000"/>
              </a:lnSpc>
              <a:spcBef>
                <a:spcPts val="0"/>
              </a:spcBef>
              <a:spcAft>
                <a:spcPts val="0"/>
              </a:spcAft>
              <a:buClr>
                <a:srgbClr val="000000"/>
              </a:buClr>
              <a:buSzPts val="1100"/>
              <a:buFont typeface="Times New Roman"/>
              <a:buNone/>
            </a:pPr>
            <a:fld id="{00000000-1234-1234-1234-123412341234}" type="slidenum">
              <a:rPr b="0" i="0" lang="en-GB" sz="1300" u="none" cap="none" strike="noStrike">
                <a:solidFill>
                  <a:srgbClr val="000000"/>
                </a:solidFill>
                <a:latin typeface="Arial"/>
                <a:ea typeface="Arial"/>
                <a:cs typeface="Arial"/>
                <a:sym typeface="Arial"/>
              </a:rPr>
              <a:t>‹#›</a:t>
            </a:fld>
            <a:endParaRPr b="0" i="0" sz="13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0b81a0aaf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0b81a0aaf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Clr>
                <a:schemeClr val="dk1"/>
              </a:buClr>
              <a:buSzPts val="1100"/>
              <a:buFont typeface="Arial"/>
              <a:buNone/>
            </a:pPr>
            <a:r>
              <a:rPr lang="en-GB" sz="1400">
                <a:solidFill>
                  <a:schemeClr val="dk1"/>
                </a:solidFill>
              </a:rPr>
              <a:t>We have the PM’s priorities which are our guide for future rounds - the PM has made it clear that he wants people awarded based on merit - the honours system should be diverse and reflective of UK society and that regionality is important, we want representation from all over the country.</a:t>
            </a:r>
            <a:endParaRPr sz="1400">
              <a:solidFill>
                <a:schemeClr val="dk1"/>
              </a:solidFill>
            </a:endParaRPr>
          </a:p>
          <a:p>
            <a:pPr indent="0" lvl="0" marL="0" rtl="0" algn="l">
              <a:spcBef>
                <a:spcPts val="1000"/>
              </a:spcBef>
              <a:spcAft>
                <a:spcPts val="0"/>
              </a:spcAft>
              <a:buClr>
                <a:schemeClr val="dk1"/>
              </a:buClr>
              <a:buSzPts val="1100"/>
              <a:buFont typeface="Arial"/>
              <a:buNone/>
            </a:pPr>
            <a:r>
              <a:rPr lang="en-GB" sz="1400">
                <a:solidFill>
                  <a:schemeClr val="dk1"/>
                </a:solidFill>
              </a:rPr>
              <a:t>The PM is looking for more diverse nominations from underrepresented communities and this doesn’t just mean ethnicity but we will cover more of that later on!</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100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0b81a0aaf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0b81a0aaf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p:txBody>
      </p:sp>
      <p:sp>
        <p:nvSpPr>
          <p:cNvPr id="52" name="Google Shape;52;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algn="l">
              <a:lnSpc>
                <a:spcPct val="115000"/>
              </a:lnSpc>
              <a:spcBef>
                <a:spcPts val="360"/>
              </a:spcBef>
              <a:spcAft>
                <a:spcPts val="0"/>
              </a:spcAft>
              <a:buSzPts val="1800"/>
              <a:buChar char="●"/>
              <a:defRPr/>
            </a:lvl1pPr>
            <a:lvl2pPr indent="-342900" lvl="1" marL="914400" algn="l">
              <a:lnSpc>
                <a:spcPct val="115000"/>
              </a:lnSpc>
              <a:spcBef>
                <a:spcPts val="360"/>
              </a:spcBef>
              <a:spcAft>
                <a:spcPts val="0"/>
              </a:spcAft>
              <a:buSzPts val="1800"/>
              <a:buChar char="○"/>
              <a:defRPr/>
            </a:lvl2pPr>
            <a:lvl3pPr indent="-342900" lvl="2" marL="1371600" algn="l">
              <a:lnSpc>
                <a:spcPct val="115000"/>
              </a:lnSpc>
              <a:spcBef>
                <a:spcPts val="360"/>
              </a:spcBef>
              <a:spcAft>
                <a:spcPts val="0"/>
              </a:spcAft>
              <a:buSzPts val="1800"/>
              <a:buChar char="■"/>
              <a:defRPr/>
            </a:lvl3pPr>
            <a:lvl4pPr indent="-342900" lvl="3" marL="1828800" algn="l">
              <a:lnSpc>
                <a:spcPct val="115000"/>
              </a:lnSpc>
              <a:spcBef>
                <a:spcPts val="360"/>
              </a:spcBef>
              <a:spcAft>
                <a:spcPts val="0"/>
              </a:spcAft>
              <a:buSzPts val="1800"/>
              <a:buChar char="●"/>
              <a:defRPr/>
            </a:lvl4pPr>
            <a:lvl5pPr indent="-342900" lvl="4" marL="2286000" algn="l">
              <a:lnSpc>
                <a:spcPct val="115000"/>
              </a:lnSpc>
              <a:spcBef>
                <a:spcPts val="360"/>
              </a:spcBef>
              <a:spcAft>
                <a:spcPts val="0"/>
              </a:spcAft>
              <a:buSzPts val="1800"/>
              <a:buChar char="○"/>
              <a:defRPr/>
            </a:lvl5pPr>
            <a:lvl6pPr indent="-342900" lvl="5" marL="2743200" algn="l">
              <a:lnSpc>
                <a:spcPct val="115000"/>
              </a:lnSpc>
              <a:spcBef>
                <a:spcPts val="360"/>
              </a:spcBef>
              <a:spcAft>
                <a:spcPts val="0"/>
              </a:spcAft>
              <a:buSzPts val="1800"/>
              <a:buChar char="■"/>
              <a:defRPr/>
            </a:lvl6pPr>
            <a:lvl7pPr indent="-342900" lvl="6" marL="3200400" algn="l">
              <a:lnSpc>
                <a:spcPct val="115000"/>
              </a:lnSpc>
              <a:spcBef>
                <a:spcPts val="360"/>
              </a:spcBef>
              <a:spcAft>
                <a:spcPts val="0"/>
              </a:spcAft>
              <a:buSzPts val="1800"/>
              <a:buChar char="●"/>
              <a:defRPr/>
            </a:lvl7pPr>
            <a:lvl8pPr indent="-342900" lvl="7" marL="3657600" algn="l">
              <a:lnSpc>
                <a:spcPct val="115000"/>
              </a:lnSpc>
              <a:spcBef>
                <a:spcPts val="360"/>
              </a:spcBef>
              <a:spcAft>
                <a:spcPts val="0"/>
              </a:spcAft>
              <a:buSzPts val="1800"/>
              <a:buChar char="○"/>
              <a:defRPr/>
            </a:lvl8pPr>
            <a:lvl9pPr indent="-342900" lvl="8" marL="4114800" algn="l">
              <a:lnSpc>
                <a:spcPct val="115000"/>
              </a:lnSpc>
              <a:spcBef>
                <a:spcPts val="360"/>
              </a:spcBef>
              <a:spcAft>
                <a:spcPts val="0"/>
              </a:spcAft>
              <a:buSzPts val="1800"/>
              <a:buChar char="■"/>
              <a:defRPr/>
            </a:lvl9pPr>
          </a:lstStyle>
          <a:p/>
        </p:txBody>
      </p:sp>
      <p:sp>
        <p:nvSpPr>
          <p:cNvPr id="53" name="Google Shape;53;p13"/>
          <p:cNvSpPr txBox="1"/>
          <p:nvPr>
            <p:ph idx="10" type="dt"/>
          </p:nvPr>
        </p:nvSpPr>
        <p:spPr>
          <a:xfrm>
            <a:off x="-1676650" y="4554300"/>
            <a:ext cx="1163100" cy="5292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4" name="Google Shape;54;p13"/>
          <p:cNvSpPr txBox="1"/>
          <p:nvPr>
            <p:ph idx="11" type="ftr"/>
          </p:nvPr>
        </p:nvSpPr>
        <p:spPr>
          <a:xfrm>
            <a:off x="9548600" y="3947906"/>
            <a:ext cx="675600" cy="357000"/>
          </a:xfrm>
          <a:prstGeom prst="rect">
            <a:avLst/>
          </a:prstGeom>
          <a:noFill/>
          <a:ln>
            <a:noFill/>
          </a:ln>
        </p:spPr>
        <p:txBody>
          <a:bodyPr anchorCtr="0" anchor="t"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5" name="Google Shape;55;p13"/>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sz="1000">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hyperlink" Target="https://bit.ly/3XOyZnr" TargetMode="External"/><Relationship Id="rId5"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hyperlink" Target="https://bit.ly/3XOyZnr" TargetMode="External"/><Relationship Id="rId5"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hyperlink" Target="https://bit.ly/3XOyZnr" TargetMode="External"/><Relationship Id="rId5" Type="http://schemas.openxmlformats.org/officeDocument/2006/relationships/hyperlink" Target="http://gov.u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hyperlink" Target="https://bit.ly/3XOyZn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hyperlink" Target="https://bit.ly/3XOyZnr" TargetMode="External"/><Relationship Id="rId5" Type="http://schemas.openxmlformats.org/officeDocument/2006/relationships/image" Target="../media/image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hyperlink" Target="https://bit.ly/3XOyZn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hyperlink" Target="https://bit.ly/3XOyZnr" TargetMode="External"/><Relationship Id="rId5"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hyperlink" Target="https://bit.ly/3XOyZn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hyperlink" Target="https://bit.ly/3XOyZnr" TargetMode="External"/><Relationship Id="rId5" Type="http://schemas.openxmlformats.org/officeDocument/2006/relationships/image" Target="../media/image3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mailto:anica.khan@cabinetoffice.gov.uk" TargetMode="External"/><Relationship Id="rId4" Type="http://schemas.openxmlformats.org/officeDocument/2006/relationships/hyperlink" Target="mailto:honours@cabinetoffice.gov.uk" TargetMode="External"/><Relationship Id="rId5" Type="http://schemas.openxmlformats.org/officeDocument/2006/relationships/hyperlink" Target="mailto:minal.vachheta1@cabinetoffice.gov.uk" TargetMode="External"/><Relationship Id="rId6" Type="http://schemas.openxmlformats.org/officeDocument/2006/relationships/hyperlink" Target="mailto:nicki.daniels@cabinetoffice.gov.uk" TargetMode="External"/><Relationship Id="rId7" Type="http://schemas.openxmlformats.org/officeDocument/2006/relationships/image" Target="../media/image5.png"/></Relationships>
</file>

<file path=ppt/slides/_rels/slide3.xml.rels><?xml version="1.0" encoding="UTF-8" standalone="yes"?><Relationships xmlns="http://schemas.openxmlformats.org/package/2006/relationships"><Relationship Id="rId10"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hyperlink" Target="https://bit.ly/3XOyZnr" TargetMode="External"/><Relationship Id="rId9"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18.png"/><Relationship Id="rId7" Type="http://schemas.openxmlformats.org/officeDocument/2006/relationships/image" Target="../media/image14.png"/><Relationship Id="rId8"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hyperlink" Target="https://bit.ly/3XOyZnr" TargetMode="External"/><Relationship Id="rId4" Type="http://schemas.openxmlformats.org/officeDocument/2006/relationships/image" Target="../media/image5.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20" Type="http://schemas.openxmlformats.org/officeDocument/2006/relationships/image" Target="../media/image27.png"/><Relationship Id="rId11" Type="http://schemas.openxmlformats.org/officeDocument/2006/relationships/image" Target="../media/image21.png"/><Relationship Id="rId10" Type="http://schemas.openxmlformats.org/officeDocument/2006/relationships/image" Target="../media/image19.png"/><Relationship Id="rId13" Type="http://schemas.openxmlformats.org/officeDocument/2006/relationships/image" Target="../media/image44.png"/><Relationship Id="rId12" Type="http://schemas.openxmlformats.org/officeDocument/2006/relationships/image" Target="../media/image29.png"/><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5.jpg"/><Relationship Id="rId4" Type="http://schemas.openxmlformats.org/officeDocument/2006/relationships/image" Target="../media/image6.png"/><Relationship Id="rId9" Type="http://schemas.openxmlformats.org/officeDocument/2006/relationships/image" Target="../media/image3.png"/><Relationship Id="rId15" Type="http://schemas.openxmlformats.org/officeDocument/2006/relationships/image" Target="../media/image26.png"/><Relationship Id="rId14" Type="http://schemas.openxmlformats.org/officeDocument/2006/relationships/image" Target="../media/image28.png"/><Relationship Id="rId17" Type="http://schemas.openxmlformats.org/officeDocument/2006/relationships/image" Target="../media/image5.png"/><Relationship Id="rId16" Type="http://schemas.openxmlformats.org/officeDocument/2006/relationships/hyperlink" Target="https://bit.ly/3XOyZnr" TargetMode="External"/><Relationship Id="rId5" Type="http://schemas.openxmlformats.org/officeDocument/2006/relationships/image" Target="../media/image40.png"/><Relationship Id="rId19" Type="http://schemas.openxmlformats.org/officeDocument/2006/relationships/image" Target="../media/image8.png"/><Relationship Id="rId6" Type="http://schemas.openxmlformats.org/officeDocument/2006/relationships/image" Target="../media/image1.png"/><Relationship Id="rId18" Type="http://schemas.openxmlformats.org/officeDocument/2006/relationships/image" Target="../media/image32.png"/><Relationship Id="rId7" Type="http://schemas.openxmlformats.org/officeDocument/2006/relationships/image" Target="../media/image2.png"/><Relationship Id="rId8" Type="http://schemas.openxmlformats.org/officeDocument/2006/relationships/image" Target="../media/image16.png"/></Relationships>
</file>

<file path=ppt/slides/_rels/slide7.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3.png"/><Relationship Id="rId13" Type="http://schemas.openxmlformats.org/officeDocument/2006/relationships/image" Target="../media/image5.png"/><Relationship Id="rId12" Type="http://schemas.openxmlformats.org/officeDocument/2006/relationships/hyperlink" Target="https://bit.ly/3XOyZnr" TargetMode="External"/><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0.png"/><Relationship Id="rId4" Type="http://schemas.openxmlformats.org/officeDocument/2006/relationships/image" Target="../media/image19.png"/><Relationship Id="rId9" Type="http://schemas.openxmlformats.org/officeDocument/2006/relationships/image" Target="../media/image21.png"/><Relationship Id="rId14" Type="http://schemas.openxmlformats.org/officeDocument/2006/relationships/image" Target="../media/image32.png"/><Relationship Id="rId5" Type="http://schemas.openxmlformats.org/officeDocument/2006/relationships/image" Target="../media/image44.png"/><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hyperlink" Target="https://bit.ly/3XOyZnr" TargetMode="External"/><Relationship Id="rId5" Type="http://schemas.openxmlformats.org/officeDocument/2006/relationships/image" Target="../media/image3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hyperlink" Target="https://bit.ly/3XOyZnr" TargetMode="External"/><Relationship Id="rId5"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33A5"/>
        </a:solidFill>
      </p:bgPr>
    </p:bg>
    <p:spTree>
      <p:nvGrpSpPr>
        <p:cNvPr id="59" name="Shape 59"/>
        <p:cNvGrpSpPr/>
        <p:nvPr/>
      </p:nvGrpSpPr>
      <p:grpSpPr>
        <a:xfrm>
          <a:off x="0" y="0"/>
          <a:ext cx="0" cy="0"/>
          <a:chOff x="0" y="0"/>
          <a:chExt cx="0" cy="0"/>
        </a:xfrm>
      </p:grpSpPr>
      <p:sp>
        <p:nvSpPr>
          <p:cNvPr id="60" name="Google Shape;60;p14"/>
          <p:cNvSpPr txBox="1"/>
          <p:nvPr>
            <p:ph type="ctrTitle"/>
          </p:nvPr>
        </p:nvSpPr>
        <p:spPr>
          <a:xfrm>
            <a:off x="837300" y="1317625"/>
            <a:ext cx="7469400" cy="1135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GB">
                <a:solidFill>
                  <a:schemeClr val="lt1"/>
                </a:solidFill>
                <a:latin typeface="Calibri"/>
                <a:ea typeface="Calibri"/>
                <a:cs typeface="Calibri"/>
                <a:sym typeface="Calibri"/>
              </a:rPr>
              <a:t>The </a:t>
            </a:r>
            <a:r>
              <a:rPr b="1" lang="en-GB">
                <a:solidFill>
                  <a:schemeClr val="lt1"/>
                </a:solidFill>
                <a:latin typeface="Calibri"/>
                <a:ea typeface="Calibri"/>
                <a:cs typeface="Calibri"/>
                <a:sym typeface="Calibri"/>
              </a:rPr>
              <a:t>Honours System</a:t>
            </a:r>
            <a:endParaRPr b="1">
              <a:solidFill>
                <a:schemeClr val="lt1"/>
              </a:solidFill>
              <a:latin typeface="Calibri"/>
              <a:ea typeface="Calibri"/>
              <a:cs typeface="Calibri"/>
              <a:sym typeface="Calibri"/>
            </a:endParaRPr>
          </a:p>
        </p:txBody>
      </p:sp>
      <p:sp>
        <p:nvSpPr>
          <p:cNvPr id="61" name="Google Shape;61;p14"/>
          <p:cNvSpPr txBox="1"/>
          <p:nvPr>
            <p:ph idx="1" type="subTitle"/>
          </p:nvPr>
        </p:nvSpPr>
        <p:spPr>
          <a:xfrm>
            <a:off x="469650" y="3262175"/>
            <a:ext cx="8204700" cy="12654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Clr>
                <a:schemeClr val="dk1"/>
              </a:buClr>
              <a:buSzPts val="605"/>
              <a:buFont typeface="Arial"/>
              <a:buNone/>
            </a:pPr>
            <a:r>
              <a:rPr b="1" lang="en-GB" sz="2400">
                <a:solidFill>
                  <a:schemeClr val="lt1"/>
                </a:solidFill>
                <a:latin typeface="Calibri"/>
                <a:ea typeface="Calibri"/>
                <a:cs typeface="Calibri"/>
                <a:sym typeface="Calibri"/>
              </a:rPr>
              <a:t>Nicki Daniels</a:t>
            </a:r>
            <a:r>
              <a:rPr lang="en-GB" sz="2400">
                <a:solidFill>
                  <a:schemeClr val="lt1"/>
                </a:solidFill>
                <a:latin typeface="Calibri"/>
                <a:ea typeface="Calibri"/>
                <a:cs typeface="Calibri"/>
                <a:sym typeface="Calibri"/>
              </a:rPr>
              <a:t>, Head of Honours Operations, the Cabinet Office</a:t>
            </a:r>
            <a:endParaRPr sz="2400">
              <a:solidFill>
                <a:schemeClr val="lt1"/>
              </a:solidFill>
              <a:latin typeface="Calibri"/>
              <a:ea typeface="Calibri"/>
              <a:cs typeface="Calibri"/>
              <a:sym typeface="Calibri"/>
            </a:endParaRPr>
          </a:p>
          <a:p>
            <a:pPr indent="0" lvl="0" marL="0" rtl="0" algn="ctr">
              <a:lnSpc>
                <a:spcPct val="80000"/>
              </a:lnSpc>
              <a:spcBef>
                <a:spcPts val="0"/>
              </a:spcBef>
              <a:spcAft>
                <a:spcPts val="0"/>
              </a:spcAft>
              <a:buNone/>
            </a:pPr>
            <a:r>
              <a:rPr b="1" lang="en-GB" sz="2400">
                <a:solidFill>
                  <a:schemeClr val="lt1"/>
                </a:solidFill>
                <a:latin typeface="Calibri"/>
                <a:ea typeface="Calibri"/>
                <a:cs typeface="Calibri"/>
                <a:sym typeface="Calibri"/>
              </a:rPr>
              <a:t>Lisa Opie</a:t>
            </a:r>
            <a:r>
              <a:rPr lang="en-GB" sz="2400">
                <a:solidFill>
                  <a:schemeClr val="lt1"/>
                </a:solidFill>
                <a:latin typeface="Calibri"/>
                <a:ea typeface="Calibri"/>
                <a:cs typeface="Calibri"/>
                <a:sym typeface="Calibri"/>
              </a:rPr>
              <a:t> -  member of the Arts and Media Honours Committee</a:t>
            </a:r>
            <a:endParaRPr sz="2400">
              <a:solidFill>
                <a:schemeClr val="lt1"/>
              </a:solidFill>
              <a:latin typeface="Calibri"/>
              <a:ea typeface="Calibri"/>
              <a:cs typeface="Calibri"/>
              <a:sym typeface="Calibri"/>
            </a:endParaRPr>
          </a:p>
          <a:p>
            <a:pPr indent="0" lvl="0" marL="0" rtl="0" algn="ctr">
              <a:lnSpc>
                <a:spcPct val="80000"/>
              </a:lnSpc>
              <a:spcBef>
                <a:spcPts val="0"/>
              </a:spcBef>
              <a:spcAft>
                <a:spcPts val="0"/>
              </a:spcAft>
              <a:buNone/>
            </a:pPr>
            <a:r>
              <a:rPr b="1" lang="en-GB" sz="2400">
                <a:solidFill>
                  <a:schemeClr val="lt1"/>
                </a:solidFill>
                <a:latin typeface="Calibri"/>
                <a:ea typeface="Calibri"/>
                <a:cs typeface="Calibri"/>
                <a:sym typeface="Calibri"/>
              </a:rPr>
              <a:t>Jennie Price CBE</a:t>
            </a:r>
            <a:r>
              <a:rPr lang="en-GB" sz="2400">
                <a:solidFill>
                  <a:schemeClr val="lt1"/>
                </a:solidFill>
                <a:latin typeface="Calibri"/>
                <a:ea typeface="Calibri"/>
                <a:cs typeface="Calibri"/>
                <a:sym typeface="Calibri"/>
              </a:rPr>
              <a:t> - </a:t>
            </a:r>
            <a:r>
              <a:rPr lang="en-GB" sz="2400">
                <a:solidFill>
                  <a:schemeClr val="lt1"/>
                </a:solidFill>
                <a:latin typeface="Calibri"/>
                <a:ea typeface="Calibri"/>
                <a:cs typeface="Calibri"/>
                <a:sym typeface="Calibri"/>
              </a:rPr>
              <a:t> member of the Sport  Honours Committee</a:t>
            </a:r>
            <a:endParaRPr sz="2400">
              <a:solidFill>
                <a:schemeClr val="lt1"/>
              </a:solidFill>
              <a:latin typeface="Calibri"/>
              <a:ea typeface="Calibri"/>
              <a:cs typeface="Calibri"/>
              <a:sym typeface="Calibri"/>
            </a:endParaRPr>
          </a:p>
        </p:txBody>
      </p:sp>
      <p:pic>
        <p:nvPicPr>
          <p:cNvPr id="62" name="Google Shape;62;p14"/>
          <p:cNvPicPr preferRelativeResize="0"/>
          <p:nvPr/>
        </p:nvPicPr>
        <p:blipFill rotWithShape="1">
          <a:blip r:embed="rId3">
            <a:alphaModFix/>
          </a:blip>
          <a:srcRect b="17676" l="7619" r="6189" t="16147"/>
          <a:stretch/>
        </p:blipFill>
        <p:spPr>
          <a:xfrm>
            <a:off x="0" y="0"/>
            <a:ext cx="2313349" cy="7033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33A5"/>
        </a:solidFill>
      </p:bgPr>
    </p:bg>
    <p:spTree>
      <p:nvGrpSpPr>
        <p:cNvPr id="262" name="Shape 262"/>
        <p:cNvGrpSpPr/>
        <p:nvPr/>
      </p:nvGrpSpPr>
      <p:grpSpPr>
        <a:xfrm>
          <a:off x="0" y="0"/>
          <a:ext cx="0" cy="0"/>
          <a:chOff x="0" y="0"/>
          <a:chExt cx="0" cy="0"/>
        </a:xfrm>
      </p:grpSpPr>
      <p:pic>
        <p:nvPicPr>
          <p:cNvPr id="263" name="Google Shape;263;p23"/>
          <p:cNvPicPr preferRelativeResize="0"/>
          <p:nvPr/>
        </p:nvPicPr>
        <p:blipFill rotWithShape="1">
          <a:blip r:embed="rId3">
            <a:alphaModFix/>
          </a:blip>
          <a:srcRect b="17676" l="7619" r="6189" t="16147"/>
          <a:stretch/>
        </p:blipFill>
        <p:spPr>
          <a:xfrm>
            <a:off x="0" y="76200"/>
            <a:ext cx="2313349" cy="703374"/>
          </a:xfrm>
          <a:prstGeom prst="rect">
            <a:avLst/>
          </a:prstGeom>
          <a:noFill/>
          <a:ln>
            <a:noFill/>
          </a:ln>
        </p:spPr>
      </p:pic>
      <p:sp>
        <p:nvSpPr>
          <p:cNvPr id="264" name="Google Shape;264;p23"/>
          <p:cNvSpPr txBox="1"/>
          <p:nvPr/>
        </p:nvSpPr>
        <p:spPr>
          <a:xfrm>
            <a:off x="5822988" y="247150"/>
            <a:ext cx="3321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500" u="sng" cap="none" strike="noStrike">
                <a:solidFill>
                  <a:srgbClr val="FFFFFF"/>
                </a:solidFill>
                <a:latin typeface="Calibri"/>
                <a:ea typeface="Calibri"/>
                <a:cs typeface="Calibri"/>
                <a:sym typeface="Calibri"/>
                <a:hlinkClick r:id="rId4">
                  <a:extLst>
                    <a:ext uri="{A12FA001-AC4F-418D-AE19-62706E023703}">
                      <ahyp:hlinkClr val="tx"/>
                    </a:ext>
                  </a:extLst>
                </a:hlinkClick>
              </a:rPr>
              <a:t>https://honours.cabinetoffice.gov.uk/</a:t>
            </a:r>
            <a:endParaRPr b="0" i="0" sz="1500" u="none" cap="none" strike="noStrike">
              <a:solidFill>
                <a:srgbClr val="FFFFFF"/>
              </a:solidFill>
              <a:latin typeface="Calibri"/>
              <a:ea typeface="Calibri"/>
              <a:cs typeface="Calibri"/>
              <a:sym typeface="Calibri"/>
            </a:endParaRPr>
          </a:p>
        </p:txBody>
      </p:sp>
      <p:sp>
        <p:nvSpPr>
          <p:cNvPr id="265" name="Google Shape;265;p23"/>
          <p:cNvSpPr txBox="1"/>
          <p:nvPr/>
        </p:nvSpPr>
        <p:spPr>
          <a:xfrm>
            <a:off x="4572000" y="1585700"/>
            <a:ext cx="4327800" cy="27750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360"/>
              </a:spcBef>
              <a:spcAft>
                <a:spcPts val="0"/>
              </a:spcAft>
              <a:buClr>
                <a:srgbClr val="FFFFFF"/>
              </a:buClr>
              <a:buSzPts val="2000"/>
              <a:buFont typeface="Calibri"/>
              <a:buChar char="●"/>
            </a:pPr>
            <a:r>
              <a:rPr lang="en-GB" sz="2000">
                <a:solidFill>
                  <a:srgbClr val="FFFFFF"/>
                </a:solidFill>
                <a:latin typeface="Calibri"/>
                <a:ea typeface="Calibri"/>
                <a:cs typeface="Calibri"/>
                <a:sym typeface="Calibri"/>
              </a:rPr>
              <a:t>Women at all levels</a:t>
            </a:r>
            <a:endParaRPr sz="2000">
              <a:solidFill>
                <a:srgbClr val="FFFFFF"/>
              </a:solidFill>
              <a:latin typeface="Calibri"/>
              <a:ea typeface="Calibri"/>
              <a:cs typeface="Calibri"/>
              <a:sym typeface="Calibri"/>
            </a:endParaRPr>
          </a:p>
          <a:p>
            <a:pPr indent="-355600" lvl="0" marL="457200" rtl="0" algn="l">
              <a:lnSpc>
                <a:spcPct val="115000"/>
              </a:lnSpc>
              <a:spcBef>
                <a:spcPts val="0"/>
              </a:spcBef>
              <a:spcAft>
                <a:spcPts val="0"/>
              </a:spcAft>
              <a:buClr>
                <a:srgbClr val="FFFFFF"/>
              </a:buClr>
              <a:buSzPts val="2000"/>
              <a:buFont typeface="Calibri"/>
              <a:buChar char="●"/>
            </a:pPr>
            <a:r>
              <a:rPr lang="en-GB" sz="2000">
                <a:solidFill>
                  <a:srgbClr val="FFFFFF"/>
                </a:solidFill>
                <a:latin typeface="Calibri"/>
                <a:ea typeface="Calibri"/>
                <a:cs typeface="Calibri"/>
                <a:sym typeface="Calibri"/>
              </a:rPr>
              <a:t>Minority ethnic groups at all levels</a:t>
            </a:r>
            <a:endParaRPr sz="2000">
              <a:solidFill>
                <a:srgbClr val="FFFFFF"/>
              </a:solidFill>
              <a:latin typeface="Calibri"/>
              <a:ea typeface="Calibri"/>
              <a:cs typeface="Calibri"/>
              <a:sym typeface="Calibri"/>
            </a:endParaRPr>
          </a:p>
          <a:p>
            <a:pPr indent="-355600" lvl="0" marL="457200" rtl="0" algn="l">
              <a:lnSpc>
                <a:spcPct val="115000"/>
              </a:lnSpc>
              <a:spcBef>
                <a:spcPts val="0"/>
              </a:spcBef>
              <a:spcAft>
                <a:spcPts val="0"/>
              </a:spcAft>
              <a:buClr>
                <a:srgbClr val="FFFFFF"/>
              </a:buClr>
              <a:buSzPts val="2000"/>
              <a:buFont typeface="Calibri"/>
              <a:buChar char="●"/>
            </a:pPr>
            <a:r>
              <a:rPr lang="en-GB" sz="2000">
                <a:solidFill>
                  <a:srgbClr val="FFFFFF"/>
                </a:solidFill>
                <a:latin typeface="Calibri"/>
                <a:ea typeface="Calibri"/>
                <a:cs typeface="Calibri"/>
                <a:sym typeface="Calibri"/>
              </a:rPr>
              <a:t>People with disabilities at all levels</a:t>
            </a:r>
            <a:endParaRPr sz="2000">
              <a:solidFill>
                <a:srgbClr val="FFFFFF"/>
              </a:solidFill>
              <a:latin typeface="Calibri"/>
              <a:ea typeface="Calibri"/>
              <a:cs typeface="Calibri"/>
              <a:sym typeface="Calibri"/>
            </a:endParaRPr>
          </a:p>
          <a:p>
            <a:pPr indent="-355600" lvl="0" marL="457200" rtl="0" algn="l">
              <a:lnSpc>
                <a:spcPct val="115000"/>
              </a:lnSpc>
              <a:spcBef>
                <a:spcPts val="0"/>
              </a:spcBef>
              <a:spcAft>
                <a:spcPts val="0"/>
              </a:spcAft>
              <a:buClr>
                <a:srgbClr val="FFFFFF"/>
              </a:buClr>
              <a:buSzPts val="2000"/>
              <a:buFont typeface="Calibri"/>
              <a:buChar char="●"/>
            </a:pPr>
            <a:r>
              <a:rPr lang="en-GB" sz="2000">
                <a:solidFill>
                  <a:srgbClr val="FFFFFF"/>
                </a:solidFill>
                <a:latin typeface="Calibri"/>
                <a:ea typeface="Calibri"/>
                <a:cs typeface="Calibri"/>
                <a:sym typeface="Calibri"/>
              </a:rPr>
              <a:t>LGBTQ+ at all levels</a:t>
            </a:r>
            <a:endParaRPr sz="2000">
              <a:solidFill>
                <a:srgbClr val="FFFFFF"/>
              </a:solidFill>
              <a:latin typeface="Calibri"/>
              <a:ea typeface="Calibri"/>
              <a:cs typeface="Calibri"/>
              <a:sym typeface="Calibri"/>
            </a:endParaRPr>
          </a:p>
          <a:p>
            <a:pPr indent="-355600" lvl="0" marL="457200" rtl="0" algn="l">
              <a:lnSpc>
                <a:spcPct val="115000"/>
              </a:lnSpc>
              <a:spcBef>
                <a:spcPts val="0"/>
              </a:spcBef>
              <a:spcAft>
                <a:spcPts val="0"/>
              </a:spcAft>
              <a:buClr>
                <a:srgbClr val="FFFFFF"/>
              </a:buClr>
              <a:buSzPts val="2000"/>
              <a:buFont typeface="Calibri"/>
              <a:buChar char="●"/>
            </a:pPr>
            <a:r>
              <a:rPr lang="en-GB" sz="2000">
                <a:solidFill>
                  <a:srgbClr val="FFFFFF"/>
                </a:solidFill>
                <a:latin typeface="Calibri"/>
                <a:ea typeface="Calibri"/>
                <a:cs typeface="Calibri"/>
                <a:sym typeface="Calibri"/>
              </a:rPr>
              <a:t>Younger people </a:t>
            </a:r>
            <a:endParaRPr sz="2000">
              <a:solidFill>
                <a:srgbClr val="FFFFFF"/>
              </a:solidFill>
              <a:latin typeface="Calibri"/>
              <a:ea typeface="Calibri"/>
              <a:cs typeface="Calibri"/>
              <a:sym typeface="Calibri"/>
            </a:endParaRPr>
          </a:p>
          <a:p>
            <a:pPr indent="-355600" lvl="0" marL="457200" rtl="0" algn="l">
              <a:lnSpc>
                <a:spcPct val="115000"/>
              </a:lnSpc>
              <a:spcBef>
                <a:spcPts val="0"/>
              </a:spcBef>
              <a:spcAft>
                <a:spcPts val="0"/>
              </a:spcAft>
              <a:buClr>
                <a:srgbClr val="FFFFFF"/>
              </a:buClr>
              <a:buSzPts val="2000"/>
              <a:buFont typeface="Calibri"/>
              <a:buChar char="●"/>
            </a:pPr>
            <a:r>
              <a:rPr lang="en-GB" sz="2000">
                <a:solidFill>
                  <a:srgbClr val="FFFFFF"/>
                </a:solidFill>
                <a:latin typeface="Calibri"/>
                <a:ea typeface="Calibri"/>
                <a:cs typeface="Calibri"/>
                <a:sym typeface="Calibri"/>
              </a:rPr>
              <a:t>Lower socioeconomic backgrounds</a:t>
            </a:r>
            <a:endParaRPr sz="2000">
              <a:solidFill>
                <a:srgbClr val="FFFFFF"/>
              </a:solidFill>
              <a:latin typeface="Calibri"/>
              <a:ea typeface="Calibri"/>
              <a:cs typeface="Calibri"/>
              <a:sym typeface="Calibri"/>
            </a:endParaRPr>
          </a:p>
          <a:p>
            <a:pPr indent="-355600" lvl="0" marL="457200" rtl="0" algn="l">
              <a:lnSpc>
                <a:spcPct val="115000"/>
              </a:lnSpc>
              <a:spcBef>
                <a:spcPts val="0"/>
              </a:spcBef>
              <a:spcAft>
                <a:spcPts val="0"/>
              </a:spcAft>
              <a:buClr>
                <a:srgbClr val="FFFFFF"/>
              </a:buClr>
              <a:buSzPts val="2000"/>
              <a:buFont typeface="Calibri"/>
              <a:buChar char="●"/>
            </a:pPr>
            <a:r>
              <a:rPr lang="en-GB" sz="2000">
                <a:solidFill>
                  <a:srgbClr val="FFFFFF"/>
                </a:solidFill>
                <a:latin typeface="Calibri"/>
                <a:ea typeface="Calibri"/>
                <a:cs typeface="Calibri"/>
                <a:sym typeface="Calibri"/>
              </a:rPr>
              <a:t>People who live outside of London</a:t>
            </a:r>
            <a:endParaRPr sz="2000">
              <a:solidFill>
                <a:srgbClr val="FFFFFF"/>
              </a:solidFill>
              <a:latin typeface="Calibri"/>
              <a:ea typeface="Calibri"/>
              <a:cs typeface="Calibri"/>
              <a:sym typeface="Calibri"/>
            </a:endParaRPr>
          </a:p>
        </p:txBody>
      </p:sp>
      <p:sp>
        <p:nvSpPr>
          <p:cNvPr id="266" name="Google Shape;266;p23"/>
          <p:cNvSpPr txBox="1"/>
          <p:nvPr/>
        </p:nvSpPr>
        <p:spPr>
          <a:xfrm>
            <a:off x="0" y="739725"/>
            <a:ext cx="9144000" cy="529200"/>
          </a:xfrm>
          <a:prstGeom prst="rect">
            <a:avLst/>
          </a:prstGeom>
          <a:solidFill>
            <a:srgbClr val="1D70B8"/>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GB" sz="2000">
                <a:solidFill>
                  <a:srgbClr val="FFFFFF"/>
                </a:solidFill>
                <a:latin typeface="Verdana"/>
                <a:ea typeface="Verdana"/>
                <a:cs typeface="Verdana"/>
                <a:sym typeface="Verdana"/>
              </a:rPr>
              <a:t>Diversity in the Honours System</a:t>
            </a:r>
            <a:endParaRPr b="1" sz="2000">
              <a:solidFill>
                <a:srgbClr val="FFFFFF"/>
              </a:solidFill>
              <a:latin typeface="Verdana"/>
              <a:ea typeface="Verdana"/>
              <a:cs typeface="Verdana"/>
              <a:sym typeface="Verdana"/>
            </a:endParaRPr>
          </a:p>
        </p:txBody>
      </p:sp>
      <p:pic>
        <p:nvPicPr>
          <p:cNvPr id="267" name="Google Shape;267;p23"/>
          <p:cNvPicPr preferRelativeResize="0"/>
          <p:nvPr/>
        </p:nvPicPr>
        <p:blipFill rotWithShape="1">
          <a:blip r:embed="rId5">
            <a:alphaModFix/>
          </a:blip>
          <a:srcRect b="0" l="8453" r="13707" t="3176"/>
          <a:stretch/>
        </p:blipFill>
        <p:spPr>
          <a:xfrm>
            <a:off x="24200" y="1323250"/>
            <a:ext cx="4457098" cy="3896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33A5"/>
        </a:solidFill>
      </p:bgPr>
    </p:bg>
    <p:spTree>
      <p:nvGrpSpPr>
        <p:cNvPr id="271" name="Shape 271"/>
        <p:cNvGrpSpPr/>
        <p:nvPr/>
      </p:nvGrpSpPr>
      <p:grpSpPr>
        <a:xfrm>
          <a:off x="0" y="0"/>
          <a:ext cx="0" cy="0"/>
          <a:chOff x="0" y="0"/>
          <a:chExt cx="0" cy="0"/>
        </a:xfrm>
      </p:grpSpPr>
      <p:pic>
        <p:nvPicPr>
          <p:cNvPr id="272" name="Google Shape;272;p24"/>
          <p:cNvPicPr preferRelativeResize="0"/>
          <p:nvPr/>
        </p:nvPicPr>
        <p:blipFill rotWithShape="1">
          <a:blip r:embed="rId3">
            <a:alphaModFix/>
          </a:blip>
          <a:srcRect b="17676" l="7619" r="6189" t="16147"/>
          <a:stretch/>
        </p:blipFill>
        <p:spPr>
          <a:xfrm>
            <a:off x="0" y="76200"/>
            <a:ext cx="2313349" cy="703374"/>
          </a:xfrm>
          <a:prstGeom prst="rect">
            <a:avLst/>
          </a:prstGeom>
          <a:noFill/>
          <a:ln>
            <a:noFill/>
          </a:ln>
        </p:spPr>
      </p:pic>
      <p:sp>
        <p:nvSpPr>
          <p:cNvPr id="273" name="Google Shape;273;p24"/>
          <p:cNvSpPr txBox="1"/>
          <p:nvPr/>
        </p:nvSpPr>
        <p:spPr>
          <a:xfrm>
            <a:off x="926350" y="2027400"/>
            <a:ext cx="7366800" cy="108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5200">
                <a:solidFill>
                  <a:schemeClr val="lt1"/>
                </a:solidFill>
                <a:latin typeface="Calibri"/>
                <a:ea typeface="Calibri"/>
                <a:cs typeface="Calibri"/>
                <a:sym typeface="Calibri"/>
              </a:rPr>
              <a:t>Honours in Cornwall</a:t>
            </a:r>
            <a:endParaRPr b="1" sz="52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33A5"/>
        </a:solidFill>
      </p:bgPr>
    </p:bg>
    <p:spTree>
      <p:nvGrpSpPr>
        <p:cNvPr id="277" name="Shape 277"/>
        <p:cNvGrpSpPr/>
        <p:nvPr/>
      </p:nvGrpSpPr>
      <p:grpSpPr>
        <a:xfrm>
          <a:off x="0" y="0"/>
          <a:ext cx="0" cy="0"/>
          <a:chOff x="0" y="0"/>
          <a:chExt cx="0" cy="0"/>
        </a:xfrm>
      </p:grpSpPr>
      <p:pic>
        <p:nvPicPr>
          <p:cNvPr id="278" name="Google Shape;278;p25"/>
          <p:cNvPicPr preferRelativeResize="0"/>
          <p:nvPr/>
        </p:nvPicPr>
        <p:blipFill rotWithShape="1">
          <a:blip r:embed="rId3">
            <a:alphaModFix/>
          </a:blip>
          <a:srcRect b="17676" l="7619" r="6189" t="16147"/>
          <a:stretch/>
        </p:blipFill>
        <p:spPr>
          <a:xfrm>
            <a:off x="0" y="76200"/>
            <a:ext cx="2313349" cy="703374"/>
          </a:xfrm>
          <a:prstGeom prst="rect">
            <a:avLst/>
          </a:prstGeom>
          <a:noFill/>
          <a:ln>
            <a:noFill/>
          </a:ln>
        </p:spPr>
      </p:pic>
      <p:sp>
        <p:nvSpPr>
          <p:cNvPr id="279" name="Google Shape;279;p25"/>
          <p:cNvSpPr txBox="1"/>
          <p:nvPr/>
        </p:nvSpPr>
        <p:spPr>
          <a:xfrm>
            <a:off x="0" y="820575"/>
            <a:ext cx="9144000" cy="529200"/>
          </a:xfrm>
          <a:prstGeom prst="rect">
            <a:avLst/>
          </a:prstGeom>
          <a:solidFill>
            <a:srgbClr val="1D70B8"/>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GB" sz="2000">
                <a:solidFill>
                  <a:srgbClr val="FFFFFF"/>
                </a:solidFill>
                <a:latin typeface="Verdana"/>
                <a:ea typeface="Verdana"/>
                <a:cs typeface="Verdana"/>
                <a:sym typeface="Verdana"/>
              </a:rPr>
              <a:t>Cornwall</a:t>
            </a:r>
            <a:r>
              <a:rPr b="1" lang="en-GB" sz="2000">
                <a:solidFill>
                  <a:srgbClr val="FFFFFF"/>
                </a:solidFill>
                <a:latin typeface="Verdana"/>
                <a:ea typeface="Verdana"/>
                <a:cs typeface="Verdana"/>
                <a:sym typeface="Verdana"/>
              </a:rPr>
              <a:t> Data 2020-2026</a:t>
            </a:r>
            <a:endParaRPr b="1" sz="2000">
              <a:solidFill>
                <a:srgbClr val="FFFFFF"/>
              </a:solidFill>
              <a:latin typeface="Verdana"/>
              <a:ea typeface="Verdana"/>
              <a:cs typeface="Verdana"/>
              <a:sym typeface="Verdana"/>
            </a:endParaRPr>
          </a:p>
        </p:txBody>
      </p:sp>
      <p:sp>
        <p:nvSpPr>
          <p:cNvPr id="280" name="Google Shape;280;p25"/>
          <p:cNvSpPr txBox="1"/>
          <p:nvPr/>
        </p:nvSpPr>
        <p:spPr>
          <a:xfrm>
            <a:off x="5822988" y="247150"/>
            <a:ext cx="3321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500" u="sng" cap="none" strike="noStrike">
                <a:solidFill>
                  <a:srgbClr val="FFFFFF"/>
                </a:solidFill>
                <a:latin typeface="Calibri"/>
                <a:ea typeface="Calibri"/>
                <a:cs typeface="Calibri"/>
                <a:sym typeface="Calibri"/>
                <a:hlinkClick r:id="rId4">
                  <a:extLst>
                    <a:ext uri="{A12FA001-AC4F-418D-AE19-62706E023703}">
                      <ahyp:hlinkClr val="tx"/>
                    </a:ext>
                  </a:extLst>
                </a:hlinkClick>
              </a:rPr>
              <a:t>https://honours.cabinetoffice.gov.uk/</a:t>
            </a:r>
            <a:endParaRPr b="0" i="0" sz="1500" u="none" cap="none" strike="noStrike">
              <a:solidFill>
                <a:srgbClr val="FFFFFF"/>
              </a:solidFill>
              <a:latin typeface="Calibri"/>
              <a:ea typeface="Calibri"/>
              <a:cs typeface="Calibri"/>
              <a:sym typeface="Calibri"/>
            </a:endParaRPr>
          </a:p>
        </p:txBody>
      </p:sp>
      <p:pic>
        <p:nvPicPr>
          <p:cNvPr id="281" name="Google Shape;281;p25" title="Chart"/>
          <p:cNvPicPr preferRelativeResize="0"/>
          <p:nvPr/>
        </p:nvPicPr>
        <p:blipFill>
          <a:blip r:embed="rId5">
            <a:alphaModFix/>
          </a:blip>
          <a:stretch>
            <a:fillRect/>
          </a:stretch>
        </p:blipFill>
        <p:spPr>
          <a:xfrm>
            <a:off x="1750763" y="1507700"/>
            <a:ext cx="5642466" cy="3488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33A5"/>
        </a:solidFill>
      </p:bgPr>
    </p:bg>
    <p:spTree>
      <p:nvGrpSpPr>
        <p:cNvPr id="285" name="Shape 285"/>
        <p:cNvGrpSpPr/>
        <p:nvPr/>
      </p:nvGrpSpPr>
      <p:grpSpPr>
        <a:xfrm>
          <a:off x="0" y="0"/>
          <a:ext cx="0" cy="0"/>
          <a:chOff x="0" y="0"/>
          <a:chExt cx="0" cy="0"/>
        </a:xfrm>
      </p:grpSpPr>
      <p:pic>
        <p:nvPicPr>
          <p:cNvPr id="286" name="Google Shape;286;p26"/>
          <p:cNvPicPr preferRelativeResize="0"/>
          <p:nvPr/>
        </p:nvPicPr>
        <p:blipFill rotWithShape="1">
          <a:blip r:embed="rId3">
            <a:alphaModFix/>
          </a:blip>
          <a:srcRect b="17676" l="7619" r="6189" t="16147"/>
          <a:stretch/>
        </p:blipFill>
        <p:spPr>
          <a:xfrm>
            <a:off x="0" y="76200"/>
            <a:ext cx="2313349" cy="703374"/>
          </a:xfrm>
          <a:prstGeom prst="rect">
            <a:avLst/>
          </a:prstGeom>
          <a:noFill/>
          <a:ln>
            <a:noFill/>
          </a:ln>
        </p:spPr>
      </p:pic>
      <p:sp>
        <p:nvSpPr>
          <p:cNvPr id="287" name="Google Shape;287;p26"/>
          <p:cNvSpPr txBox="1"/>
          <p:nvPr/>
        </p:nvSpPr>
        <p:spPr>
          <a:xfrm>
            <a:off x="0" y="820575"/>
            <a:ext cx="9144000" cy="529200"/>
          </a:xfrm>
          <a:prstGeom prst="rect">
            <a:avLst/>
          </a:prstGeom>
          <a:solidFill>
            <a:srgbClr val="1D70B8"/>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GB" sz="2000">
                <a:solidFill>
                  <a:srgbClr val="FFFFFF"/>
                </a:solidFill>
                <a:latin typeface="Verdana"/>
                <a:ea typeface="Verdana"/>
                <a:cs typeface="Verdana"/>
                <a:sym typeface="Verdana"/>
              </a:rPr>
              <a:t>How can you help/mythbusting</a:t>
            </a:r>
            <a:endParaRPr b="1" sz="2000">
              <a:solidFill>
                <a:srgbClr val="FFFFFF"/>
              </a:solidFill>
              <a:latin typeface="Verdana"/>
              <a:ea typeface="Verdana"/>
              <a:cs typeface="Verdana"/>
              <a:sym typeface="Verdana"/>
            </a:endParaRPr>
          </a:p>
        </p:txBody>
      </p:sp>
      <p:sp>
        <p:nvSpPr>
          <p:cNvPr id="288" name="Google Shape;288;p26"/>
          <p:cNvSpPr txBox="1"/>
          <p:nvPr/>
        </p:nvSpPr>
        <p:spPr>
          <a:xfrm>
            <a:off x="5822988" y="247150"/>
            <a:ext cx="3321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500" u="sng" cap="none" strike="noStrike">
                <a:solidFill>
                  <a:srgbClr val="FFFFFF"/>
                </a:solidFill>
                <a:latin typeface="Calibri"/>
                <a:ea typeface="Calibri"/>
                <a:cs typeface="Calibri"/>
                <a:sym typeface="Calibri"/>
                <a:hlinkClick r:id="rId4">
                  <a:extLst>
                    <a:ext uri="{A12FA001-AC4F-418D-AE19-62706E023703}">
                      <ahyp:hlinkClr val="tx"/>
                    </a:ext>
                  </a:extLst>
                </a:hlinkClick>
              </a:rPr>
              <a:t>https://honours.cabinetoffice.gov.uk/</a:t>
            </a:r>
            <a:endParaRPr b="0" i="0" sz="1500" u="none" cap="none" strike="noStrike">
              <a:solidFill>
                <a:srgbClr val="FFFFFF"/>
              </a:solidFill>
              <a:latin typeface="Calibri"/>
              <a:ea typeface="Calibri"/>
              <a:cs typeface="Calibri"/>
              <a:sym typeface="Calibri"/>
            </a:endParaRPr>
          </a:p>
        </p:txBody>
      </p:sp>
      <p:sp>
        <p:nvSpPr>
          <p:cNvPr id="289" name="Google Shape;289;p26"/>
          <p:cNvSpPr txBox="1"/>
          <p:nvPr/>
        </p:nvSpPr>
        <p:spPr>
          <a:xfrm>
            <a:off x="106350" y="1769000"/>
            <a:ext cx="8931300" cy="3155400"/>
          </a:xfrm>
          <a:prstGeom prst="rect">
            <a:avLst/>
          </a:prstGeom>
          <a:noFill/>
          <a:ln>
            <a:noFill/>
          </a:ln>
        </p:spPr>
        <p:txBody>
          <a:bodyPr anchorCtr="0" anchor="t" bIns="91425" lIns="91425" spcFirstLastPara="1" rIns="91425" wrap="square" tIns="91425">
            <a:spAutoFit/>
          </a:bodyPr>
          <a:lstStyle/>
          <a:p>
            <a:pPr indent="-330200" lvl="0" marL="342900" rtl="0" algn="l">
              <a:spcBef>
                <a:spcPts val="1200"/>
              </a:spcBef>
              <a:spcAft>
                <a:spcPts val="0"/>
              </a:spcAft>
              <a:buClr>
                <a:schemeClr val="lt1"/>
              </a:buClr>
              <a:buSzPts val="2200"/>
              <a:buChar char="•"/>
            </a:pPr>
            <a:r>
              <a:rPr lang="en-GB" sz="2200">
                <a:solidFill>
                  <a:schemeClr val="lt1"/>
                </a:solidFill>
              </a:rPr>
              <a:t>Encourage nominations for outstanding candidates.</a:t>
            </a:r>
            <a:endParaRPr sz="2200">
              <a:solidFill>
                <a:schemeClr val="lt1"/>
              </a:solidFill>
            </a:endParaRPr>
          </a:p>
          <a:p>
            <a:pPr indent="-330200" lvl="0" marL="342900" rtl="0" algn="l">
              <a:spcBef>
                <a:spcPts val="1200"/>
              </a:spcBef>
              <a:spcAft>
                <a:spcPts val="0"/>
              </a:spcAft>
              <a:buClr>
                <a:schemeClr val="lt1"/>
              </a:buClr>
              <a:buSzPts val="2200"/>
              <a:buChar char="•"/>
            </a:pPr>
            <a:r>
              <a:rPr lang="en-GB" sz="2200">
                <a:solidFill>
                  <a:schemeClr val="lt1"/>
                </a:solidFill>
              </a:rPr>
              <a:t>Identify gaps: who’s missing from recent lists?</a:t>
            </a:r>
            <a:endParaRPr sz="2200">
              <a:solidFill>
                <a:schemeClr val="lt1"/>
              </a:solidFill>
            </a:endParaRPr>
          </a:p>
          <a:p>
            <a:pPr indent="-330200" lvl="0" marL="342900" rtl="0" algn="l">
              <a:lnSpc>
                <a:spcPct val="90000"/>
              </a:lnSpc>
              <a:spcBef>
                <a:spcPts val="1200"/>
              </a:spcBef>
              <a:spcAft>
                <a:spcPts val="0"/>
              </a:spcAft>
              <a:buClr>
                <a:schemeClr val="lt1"/>
              </a:buClr>
              <a:buSzPts val="2200"/>
              <a:buChar char="•"/>
            </a:pPr>
            <a:r>
              <a:rPr lang="en-GB" sz="2200">
                <a:solidFill>
                  <a:schemeClr val="lt1"/>
                </a:solidFill>
              </a:rPr>
              <a:t>Anyone can make a nomination on </a:t>
            </a:r>
            <a:r>
              <a:rPr lang="en-GB" sz="2200" u="sng">
                <a:solidFill>
                  <a:schemeClr val="lt1"/>
                </a:solidFill>
                <a:hlinkClick r:id="rId5">
                  <a:extLst>
                    <a:ext uri="{A12FA001-AC4F-418D-AE19-62706E023703}">
                      <ahyp:hlinkClr val="tx"/>
                    </a:ext>
                  </a:extLst>
                </a:hlinkClick>
              </a:rPr>
              <a:t>gov.uk</a:t>
            </a:r>
            <a:endParaRPr sz="2200">
              <a:solidFill>
                <a:schemeClr val="lt1"/>
              </a:solidFill>
            </a:endParaRPr>
          </a:p>
          <a:p>
            <a:pPr indent="-330200" lvl="0" marL="342900" rtl="0" algn="l">
              <a:lnSpc>
                <a:spcPct val="90000"/>
              </a:lnSpc>
              <a:spcBef>
                <a:spcPts val="1200"/>
              </a:spcBef>
              <a:spcAft>
                <a:spcPts val="0"/>
              </a:spcAft>
              <a:buClr>
                <a:schemeClr val="lt1"/>
              </a:buClr>
              <a:buSzPts val="2200"/>
              <a:buChar char="•"/>
            </a:pPr>
            <a:r>
              <a:rPr lang="en-GB" sz="2200">
                <a:solidFill>
                  <a:schemeClr val="lt1"/>
                </a:solidFill>
              </a:rPr>
              <a:t>Over 1100 people are awarded in every honours list (two a year)</a:t>
            </a:r>
            <a:endParaRPr sz="2200">
              <a:solidFill>
                <a:schemeClr val="lt1"/>
              </a:solidFill>
            </a:endParaRPr>
          </a:p>
          <a:p>
            <a:pPr indent="-330200" lvl="0" marL="342900" rtl="0" algn="l">
              <a:lnSpc>
                <a:spcPct val="90000"/>
              </a:lnSpc>
              <a:spcBef>
                <a:spcPts val="1200"/>
              </a:spcBef>
              <a:spcAft>
                <a:spcPts val="0"/>
              </a:spcAft>
              <a:buClr>
                <a:schemeClr val="lt1"/>
              </a:buClr>
              <a:buSzPts val="2200"/>
              <a:buChar char="•"/>
            </a:pPr>
            <a:r>
              <a:rPr lang="en-GB" sz="2200">
                <a:solidFill>
                  <a:schemeClr val="lt1"/>
                </a:solidFill>
              </a:rPr>
              <a:t>Only a small percentage of recipients are ‘celebrities’ or high profile public figures</a:t>
            </a:r>
            <a:r>
              <a:rPr lang="en-GB" sz="2200">
                <a:solidFill>
                  <a:schemeClr val="lt1"/>
                </a:solidFill>
              </a:rPr>
              <a:t>.</a:t>
            </a:r>
            <a:endParaRPr sz="2200">
              <a:solidFill>
                <a:schemeClr val="lt1"/>
              </a:solidFill>
            </a:endParaRPr>
          </a:p>
          <a:p>
            <a:pPr indent="0" lvl="0" marL="342900" rtl="0" algn="l">
              <a:lnSpc>
                <a:spcPct val="90000"/>
              </a:lnSpc>
              <a:spcBef>
                <a:spcPts val="1200"/>
              </a:spcBef>
              <a:spcAft>
                <a:spcPts val="0"/>
              </a:spcAft>
              <a:buNone/>
            </a:pPr>
            <a:r>
              <a:t/>
            </a:r>
            <a:endParaRPr sz="22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33A5"/>
        </a:solidFill>
      </p:bgPr>
    </p:bg>
    <p:spTree>
      <p:nvGrpSpPr>
        <p:cNvPr id="293" name="Shape 293"/>
        <p:cNvGrpSpPr/>
        <p:nvPr/>
      </p:nvGrpSpPr>
      <p:grpSpPr>
        <a:xfrm>
          <a:off x="0" y="0"/>
          <a:ext cx="0" cy="0"/>
          <a:chOff x="0" y="0"/>
          <a:chExt cx="0" cy="0"/>
        </a:xfrm>
      </p:grpSpPr>
      <p:pic>
        <p:nvPicPr>
          <p:cNvPr id="294" name="Google Shape;294;p27"/>
          <p:cNvPicPr preferRelativeResize="0"/>
          <p:nvPr/>
        </p:nvPicPr>
        <p:blipFill rotWithShape="1">
          <a:blip r:embed="rId3">
            <a:alphaModFix/>
          </a:blip>
          <a:srcRect b="17676" l="7619" r="6189" t="16147"/>
          <a:stretch/>
        </p:blipFill>
        <p:spPr>
          <a:xfrm>
            <a:off x="0" y="76200"/>
            <a:ext cx="2313349" cy="703374"/>
          </a:xfrm>
          <a:prstGeom prst="rect">
            <a:avLst/>
          </a:prstGeom>
          <a:noFill/>
          <a:ln>
            <a:noFill/>
          </a:ln>
        </p:spPr>
      </p:pic>
      <p:sp>
        <p:nvSpPr>
          <p:cNvPr id="295" name="Google Shape;295;p27"/>
          <p:cNvSpPr txBox="1"/>
          <p:nvPr/>
        </p:nvSpPr>
        <p:spPr>
          <a:xfrm>
            <a:off x="0" y="820575"/>
            <a:ext cx="9144000" cy="529200"/>
          </a:xfrm>
          <a:prstGeom prst="rect">
            <a:avLst/>
          </a:prstGeom>
          <a:solidFill>
            <a:srgbClr val="1D70B8"/>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GB" sz="2000">
                <a:solidFill>
                  <a:srgbClr val="FFFFFF"/>
                </a:solidFill>
                <a:latin typeface="Verdana"/>
                <a:ea typeface="Verdana"/>
                <a:cs typeface="Verdana"/>
                <a:sym typeface="Verdana"/>
              </a:rPr>
              <a:t>A great opportunity for Cornwall</a:t>
            </a:r>
            <a:endParaRPr b="1" sz="2000">
              <a:solidFill>
                <a:srgbClr val="FFFFFF"/>
              </a:solidFill>
              <a:latin typeface="Verdana"/>
              <a:ea typeface="Verdana"/>
              <a:cs typeface="Verdana"/>
              <a:sym typeface="Verdana"/>
            </a:endParaRPr>
          </a:p>
        </p:txBody>
      </p:sp>
      <p:sp>
        <p:nvSpPr>
          <p:cNvPr id="296" name="Google Shape;296;p27"/>
          <p:cNvSpPr txBox="1"/>
          <p:nvPr/>
        </p:nvSpPr>
        <p:spPr>
          <a:xfrm>
            <a:off x="5822988" y="247150"/>
            <a:ext cx="3321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500" u="sng" cap="none" strike="noStrike">
                <a:solidFill>
                  <a:srgbClr val="FFFFFF"/>
                </a:solidFill>
                <a:latin typeface="Calibri"/>
                <a:ea typeface="Calibri"/>
                <a:cs typeface="Calibri"/>
                <a:sym typeface="Calibri"/>
                <a:hlinkClick r:id="rId4">
                  <a:extLst>
                    <a:ext uri="{A12FA001-AC4F-418D-AE19-62706E023703}">
                      <ahyp:hlinkClr val="tx"/>
                    </a:ext>
                  </a:extLst>
                </a:hlinkClick>
              </a:rPr>
              <a:t>https://honours.cabinetoffice.gov.uk/</a:t>
            </a:r>
            <a:endParaRPr b="0" i="0" sz="1500" u="none" cap="none" strike="noStrike">
              <a:solidFill>
                <a:srgbClr val="FFFFFF"/>
              </a:solidFill>
              <a:latin typeface="Calibri"/>
              <a:ea typeface="Calibri"/>
              <a:cs typeface="Calibri"/>
              <a:sym typeface="Calibri"/>
            </a:endParaRPr>
          </a:p>
        </p:txBody>
      </p:sp>
      <p:sp>
        <p:nvSpPr>
          <p:cNvPr id="297" name="Google Shape;297;p27"/>
          <p:cNvSpPr txBox="1"/>
          <p:nvPr/>
        </p:nvSpPr>
        <p:spPr>
          <a:xfrm>
            <a:off x="106350" y="1547875"/>
            <a:ext cx="8931300" cy="3509400"/>
          </a:xfrm>
          <a:prstGeom prst="rect">
            <a:avLst/>
          </a:prstGeom>
          <a:noFill/>
          <a:ln>
            <a:noFill/>
          </a:ln>
        </p:spPr>
        <p:txBody>
          <a:bodyPr anchorCtr="0" anchor="t" bIns="91425" lIns="91425" spcFirstLastPara="1" rIns="91425" wrap="square" tIns="91425">
            <a:spAutoFit/>
          </a:bodyPr>
          <a:lstStyle/>
          <a:p>
            <a:pPr indent="-342900" lvl="0" marL="342900" rtl="0" algn="l">
              <a:spcBef>
                <a:spcPts val="0"/>
              </a:spcBef>
              <a:spcAft>
                <a:spcPts val="0"/>
              </a:spcAft>
              <a:buNone/>
            </a:pPr>
            <a:r>
              <a:rPr lang="en-GB" sz="2200">
                <a:solidFill>
                  <a:schemeClr val="lt1"/>
                </a:solidFill>
              </a:rPr>
              <a:t>Honours are a wonderful encouragement</a:t>
            </a:r>
            <a:br>
              <a:rPr lang="en-GB" sz="2200">
                <a:solidFill>
                  <a:schemeClr val="lt1"/>
                </a:solidFill>
              </a:rPr>
            </a:br>
            <a:endParaRPr sz="2200">
              <a:solidFill>
                <a:schemeClr val="lt1"/>
              </a:solidFill>
            </a:endParaRPr>
          </a:p>
          <a:p>
            <a:pPr indent="-273050" lvl="1" marL="742950" rtl="0" algn="l">
              <a:spcBef>
                <a:spcPts val="600"/>
              </a:spcBef>
              <a:spcAft>
                <a:spcPts val="0"/>
              </a:spcAft>
              <a:buClr>
                <a:schemeClr val="lt1"/>
              </a:buClr>
              <a:buSzPts val="2200"/>
              <a:buChar char="•"/>
            </a:pPr>
            <a:r>
              <a:rPr lang="en-GB" sz="2200">
                <a:solidFill>
                  <a:schemeClr val="lt1"/>
                </a:solidFill>
              </a:rPr>
              <a:t>To individuals</a:t>
            </a:r>
            <a:endParaRPr sz="2200">
              <a:solidFill>
                <a:schemeClr val="lt1"/>
              </a:solidFill>
            </a:endParaRPr>
          </a:p>
          <a:p>
            <a:pPr indent="-273050" lvl="1" marL="742950" rtl="0" algn="l">
              <a:spcBef>
                <a:spcPts val="600"/>
              </a:spcBef>
              <a:spcAft>
                <a:spcPts val="0"/>
              </a:spcAft>
              <a:buClr>
                <a:schemeClr val="lt1"/>
              </a:buClr>
              <a:buSzPts val="2200"/>
              <a:buChar char="•"/>
            </a:pPr>
            <a:r>
              <a:rPr lang="en-GB" sz="2200">
                <a:solidFill>
                  <a:schemeClr val="lt1"/>
                </a:solidFill>
              </a:rPr>
              <a:t>To organisations or businesses</a:t>
            </a:r>
            <a:endParaRPr sz="2200">
              <a:solidFill>
                <a:schemeClr val="lt1"/>
              </a:solidFill>
            </a:endParaRPr>
          </a:p>
          <a:p>
            <a:pPr indent="-273050" lvl="1" marL="742950" rtl="0" algn="l">
              <a:spcBef>
                <a:spcPts val="600"/>
              </a:spcBef>
              <a:spcAft>
                <a:spcPts val="0"/>
              </a:spcAft>
              <a:buClr>
                <a:schemeClr val="lt1"/>
              </a:buClr>
              <a:buSzPts val="2200"/>
              <a:buChar char="•"/>
            </a:pPr>
            <a:r>
              <a:rPr lang="en-GB" sz="2200">
                <a:solidFill>
                  <a:schemeClr val="lt1"/>
                </a:solidFill>
              </a:rPr>
              <a:t>To communities</a:t>
            </a:r>
            <a:endParaRPr sz="2200">
              <a:solidFill>
                <a:schemeClr val="lt1"/>
              </a:solidFill>
            </a:endParaRPr>
          </a:p>
          <a:p>
            <a:pPr indent="-273050" lvl="1" marL="742950" rtl="0" algn="l">
              <a:spcBef>
                <a:spcPts val="600"/>
              </a:spcBef>
              <a:spcAft>
                <a:spcPts val="0"/>
              </a:spcAft>
              <a:buClr>
                <a:schemeClr val="lt1"/>
              </a:buClr>
              <a:buSzPts val="2200"/>
              <a:buChar char="•"/>
            </a:pPr>
            <a:r>
              <a:rPr lang="en-GB" sz="2200">
                <a:solidFill>
                  <a:schemeClr val="lt1"/>
                </a:solidFill>
              </a:rPr>
              <a:t>To the region</a:t>
            </a:r>
            <a:endParaRPr sz="2200">
              <a:solidFill>
                <a:schemeClr val="lt1"/>
              </a:solidFill>
            </a:endParaRPr>
          </a:p>
          <a:p>
            <a:pPr indent="-342900" lvl="0" marL="342900" rtl="0" algn="l">
              <a:spcBef>
                <a:spcPts val="1200"/>
              </a:spcBef>
              <a:spcAft>
                <a:spcPts val="0"/>
              </a:spcAft>
              <a:buNone/>
            </a:pPr>
            <a:r>
              <a:t/>
            </a:r>
            <a:endParaRPr sz="2200">
              <a:solidFill>
                <a:schemeClr val="lt1"/>
              </a:solidFill>
            </a:endParaRPr>
          </a:p>
          <a:p>
            <a:pPr indent="-342900" lvl="0" marL="342900" rtl="0" algn="l">
              <a:spcBef>
                <a:spcPts val="1200"/>
              </a:spcBef>
              <a:spcAft>
                <a:spcPts val="0"/>
              </a:spcAft>
              <a:buNone/>
            </a:pPr>
            <a:r>
              <a:t/>
            </a:r>
            <a:endParaRPr sz="22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33A5"/>
        </a:solidFill>
      </p:bgPr>
    </p:bg>
    <p:spTree>
      <p:nvGrpSpPr>
        <p:cNvPr id="301" name="Shape 301"/>
        <p:cNvGrpSpPr/>
        <p:nvPr/>
      </p:nvGrpSpPr>
      <p:grpSpPr>
        <a:xfrm>
          <a:off x="0" y="0"/>
          <a:ext cx="0" cy="0"/>
          <a:chOff x="0" y="0"/>
          <a:chExt cx="0" cy="0"/>
        </a:xfrm>
      </p:grpSpPr>
      <p:pic>
        <p:nvPicPr>
          <p:cNvPr id="302" name="Google Shape;302;p28"/>
          <p:cNvPicPr preferRelativeResize="0"/>
          <p:nvPr/>
        </p:nvPicPr>
        <p:blipFill rotWithShape="1">
          <a:blip r:embed="rId3">
            <a:alphaModFix/>
          </a:blip>
          <a:srcRect b="17676" l="7619" r="6189" t="16147"/>
          <a:stretch/>
        </p:blipFill>
        <p:spPr>
          <a:xfrm>
            <a:off x="0" y="76200"/>
            <a:ext cx="2313349" cy="703374"/>
          </a:xfrm>
          <a:prstGeom prst="rect">
            <a:avLst/>
          </a:prstGeom>
          <a:noFill/>
          <a:ln>
            <a:noFill/>
          </a:ln>
        </p:spPr>
      </p:pic>
      <p:sp>
        <p:nvSpPr>
          <p:cNvPr id="303" name="Google Shape;303;p28"/>
          <p:cNvSpPr txBox="1"/>
          <p:nvPr/>
        </p:nvSpPr>
        <p:spPr>
          <a:xfrm>
            <a:off x="926350" y="2027400"/>
            <a:ext cx="7366800" cy="108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5200">
                <a:solidFill>
                  <a:schemeClr val="lt1"/>
                </a:solidFill>
                <a:latin typeface="Calibri"/>
                <a:ea typeface="Calibri"/>
                <a:cs typeface="Calibri"/>
                <a:sym typeface="Calibri"/>
              </a:rPr>
              <a:t>Writing a strong citation</a:t>
            </a:r>
            <a:endParaRPr b="1" sz="52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33A5"/>
        </a:solidFill>
      </p:bgPr>
    </p:bg>
    <p:spTree>
      <p:nvGrpSpPr>
        <p:cNvPr id="307" name="Shape 307"/>
        <p:cNvGrpSpPr/>
        <p:nvPr/>
      </p:nvGrpSpPr>
      <p:grpSpPr>
        <a:xfrm>
          <a:off x="0" y="0"/>
          <a:ext cx="0" cy="0"/>
          <a:chOff x="0" y="0"/>
          <a:chExt cx="0" cy="0"/>
        </a:xfrm>
      </p:grpSpPr>
      <p:pic>
        <p:nvPicPr>
          <p:cNvPr id="308" name="Google Shape;308;p29"/>
          <p:cNvPicPr preferRelativeResize="0"/>
          <p:nvPr/>
        </p:nvPicPr>
        <p:blipFill rotWithShape="1">
          <a:blip r:embed="rId3">
            <a:alphaModFix/>
          </a:blip>
          <a:srcRect b="17676" l="7619" r="6189" t="16147"/>
          <a:stretch/>
        </p:blipFill>
        <p:spPr>
          <a:xfrm>
            <a:off x="0" y="76200"/>
            <a:ext cx="2313349" cy="703374"/>
          </a:xfrm>
          <a:prstGeom prst="rect">
            <a:avLst/>
          </a:prstGeom>
          <a:noFill/>
          <a:ln>
            <a:noFill/>
          </a:ln>
        </p:spPr>
      </p:pic>
      <p:sp>
        <p:nvSpPr>
          <p:cNvPr id="309" name="Google Shape;309;p29"/>
          <p:cNvSpPr txBox="1"/>
          <p:nvPr/>
        </p:nvSpPr>
        <p:spPr>
          <a:xfrm>
            <a:off x="5822988" y="247150"/>
            <a:ext cx="3321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500" u="sng" cap="none" strike="noStrike">
                <a:solidFill>
                  <a:srgbClr val="FFFFFF"/>
                </a:solidFill>
                <a:latin typeface="Calibri"/>
                <a:ea typeface="Calibri"/>
                <a:cs typeface="Calibri"/>
                <a:sym typeface="Calibri"/>
                <a:hlinkClick r:id="rId4">
                  <a:extLst>
                    <a:ext uri="{A12FA001-AC4F-418D-AE19-62706E023703}">
                      <ahyp:hlinkClr val="tx"/>
                    </a:ext>
                  </a:extLst>
                </a:hlinkClick>
              </a:rPr>
              <a:t>https://honours.cabinetoffice.gov.uk/</a:t>
            </a:r>
            <a:endParaRPr b="0" i="0" sz="1500" u="none" cap="none" strike="noStrike">
              <a:solidFill>
                <a:srgbClr val="FFFFFF"/>
              </a:solidFill>
              <a:latin typeface="Calibri"/>
              <a:ea typeface="Calibri"/>
              <a:cs typeface="Calibri"/>
              <a:sym typeface="Calibri"/>
            </a:endParaRPr>
          </a:p>
        </p:txBody>
      </p:sp>
      <p:sp>
        <p:nvSpPr>
          <p:cNvPr id="310" name="Google Shape;310;p29"/>
          <p:cNvSpPr txBox="1"/>
          <p:nvPr/>
        </p:nvSpPr>
        <p:spPr>
          <a:xfrm>
            <a:off x="0" y="1349775"/>
            <a:ext cx="6236700" cy="3554400"/>
          </a:xfrm>
          <a:prstGeom prst="rect">
            <a:avLst/>
          </a:prstGeom>
          <a:noFill/>
          <a:ln>
            <a:noFill/>
          </a:ln>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Clr>
                <a:srgbClr val="FFFFFF"/>
              </a:buClr>
              <a:buSzPts val="2100"/>
              <a:buFont typeface="Calibri"/>
              <a:buChar char="●"/>
            </a:pPr>
            <a:r>
              <a:rPr lang="en-GB" sz="2100">
                <a:solidFill>
                  <a:srgbClr val="FFFFFF"/>
                </a:solidFill>
                <a:latin typeface="Calibri"/>
                <a:ea typeface="Calibri"/>
                <a:cs typeface="Calibri"/>
                <a:sym typeface="Calibri"/>
              </a:rPr>
              <a:t>How have they gone above and beyond?</a:t>
            </a:r>
            <a:endParaRPr sz="2100">
              <a:solidFill>
                <a:srgbClr val="FFFFFF"/>
              </a:solidFill>
              <a:latin typeface="Calibri"/>
              <a:ea typeface="Calibri"/>
              <a:cs typeface="Calibri"/>
              <a:sym typeface="Calibri"/>
            </a:endParaRPr>
          </a:p>
          <a:p>
            <a:pPr indent="-361950" lvl="0" marL="457200" rtl="0" algn="l">
              <a:lnSpc>
                <a:spcPct val="115000"/>
              </a:lnSpc>
              <a:spcBef>
                <a:spcPts val="0"/>
              </a:spcBef>
              <a:spcAft>
                <a:spcPts val="0"/>
              </a:spcAft>
              <a:buClr>
                <a:srgbClr val="FFFFFF"/>
              </a:buClr>
              <a:buSzPts val="2100"/>
              <a:buFont typeface="Calibri"/>
              <a:buChar char="●"/>
            </a:pPr>
            <a:r>
              <a:rPr lang="en-GB" sz="2100">
                <a:solidFill>
                  <a:srgbClr val="FFFFFF"/>
                </a:solidFill>
                <a:latin typeface="Calibri"/>
                <a:ea typeface="Calibri"/>
                <a:cs typeface="Calibri"/>
                <a:sym typeface="Calibri"/>
              </a:rPr>
              <a:t>Why have they done this work - why was there a need?</a:t>
            </a:r>
            <a:endParaRPr sz="2100">
              <a:solidFill>
                <a:srgbClr val="FFFFFF"/>
              </a:solidFill>
              <a:latin typeface="Calibri"/>
              <a:ea typeface="Calibri"/>
              <a:cs typeface="Calibri"/>
              <a:sym typeface="Calibri"/>
            </a:endParaRPr>
          </a:p>
          <a:p>
            <a:pPr indent="-361950" lvl="0" marL="457200" rtl="0" algn="l">
              <a:lnSpc>
                <a:spcPct val="115000"/>
              </a:lnSpc>
              <a:spcBef>
                <a:spcPts val="0"/>
              </a:spcBef>
              <a:spcAft>
                <a:spcPts val="0"/>
              </a:spcAft>
              <a:buClr>
                <a:srgbClr val="FFFFFF"/>
              </a:buClr>
              <a:buSzPts val="2100"/>
              <a:buFont typeface="Calibri"/>
              <a:buChar char="●"/>
            </a:pPr>
            <a:r>
              <a:rPr lang="en-GB" sz="2100">
                <a:solidFill>
                  <a:srgbClr val="FFFFFF"/>
                </a:solidFill>
                <a:latin typeface="Calibri"/>
                <a:ea typeface="Calibri"/>
                <a:cs typeface="Calibri"/>
                <a:sym typeface="Calibri"/>
              </a:rPr>
              <a:t>What voluntary work / individual initiatives have they led? What has been the impact of their work?</a:t>
            </a:r>
            <a:endParaRPr sz="2100">
              <a:solidFill>
                <a:srgbClr val="FFFFFF"/>
              </a:solidFill>
              <a:latin typeface="Calibri"/>
              <a:ea typeface="Calibri"/>
              <a:cs typeface="Calibri"/>
              <a:sym typeface="Calibri"/>
            </a:endParaRPr>
          </a:p>
          <a:p>
            <a:pPr indent="-368300" lvl="0" marL="457200" rtl="0" algn="l">
              <a:lnSpc>
                <a:spcPct val="115000"/>
              </a:lnSpc>
              <a:spcBef>
                <a:spcPts val="0"/>
              </a:spcBef>
              <a:spcAft>
                <a:spcPts val="0"/>
              </a:spcAft>
              <a:buClr>
                <a:srgbClr val="FFFFFF"/>
              </a:buClr>
              <a:buSzPts val="2200"/>
              <a:buFont typeface="Calibri"/>
              <a:buChar char="●"/>
            </a:pPr>
            <a:r>
              <a:rPr lang="en-GB" sz="2200">
                <a:solidFill>
                  <a:srgbClr val="FFFFFF"/>
                </a:solidFill>
                <a:latin typeface="Calibri"/>
                <a:ea typeface="Calibri"/>
                <a:cs typeface="Calibri"/>
                <a:sym typeface="Calibri"/>
              </a:rPr>
              <a:t>What’s the geographical reach of their work?</a:t>
            </a:r>
            <a:endParaRPr sz="2200">
              <a:solidFill>
                <a:srgbClr val="FFFFFF"/>
              </a:solidFill>
              <a:latin typeface="Calibri"/>
              <a:ea typeface="Calibri"/>
              <a:cs typeface="Calibri"/>
              <a:sym typeface="Calibri"/>
            </a:endParaRPr>
          </a:p>
          <a:p>
            <a:pPr indent="-368300" lvl="0" marL="457200" rtl="0" algn="l">
              <a:lnSpc>
                <a:spcPct val="115000"/>
              </a:lnSpc>
              <a:spcBef>
                <a:spcPts val="0"/>
              </a:spcBef>
              <a:spcAft>
                <a:spcPts val="0"/>
              </a:spcAft>
              <a:buClr>
                <a:srgbClr val="FFFFFF"/>
              </a:buClr>
              <a:buSzPts val="2200"/>
              <a:buFont typeface="Calibri"/>
              <a:buChar char="●"/>
            </a:pPr>
            <a:r>
              <a:rPr lang="en-GB" sz="2200">
                <a:solidFill>
                  <a:srgbClr val="FFFFFF"/>
                </a:solidFill>
                <a:latin typeface="Calibri"/>
                <a:ea typeface="Calibri"/>
                <a:cs typeface="Calibri"/>
                <a:sym typeface="Calibri"/>
              </a:rPr>
              <a:t>Is this timely? </a:t>
            </a:r>
            <a:endParaRPr sz="2200">
              <a:solidFill>
                <a:srgbClr val="FFFFFF"/>
              </a:solidFill>
              <a:latin typeface="Calibri"/>
              <a:ea typeface="Calibri"/>
              <a:cs typeface="Calibri"/>
              <a:sym typeface="Calibri"/>
            </a:endParaRPr>
          </a:p>
          <a:p>
            <a:pPr indent="-368300" lvl="0" marL="457200" rtl="0" algn="l">
              <a:lnSpc>
                <a:spcPct val="115000"/>
              </a:lnSpc>
              <a:spcBef>
                <a:spcPts val="0"/>
              </a:spcBef>
              <a:spcAft>
                <a:spcPts val="0"/>
              </a:spcAft>
              <a:buClr>
                <a:srgbClr val="FFFFFF"/>
              </a:buClr>
              <a:buSzPts val="2200"/>
              <a:buFont typeface="Calibri"/>
              <a:buChar char="●"/>
            </a:pPr>
            <a:r>
              <a:rPr lang="en-GB" sz="2200">
                <a:solidFill>
                  <a:srgbClr val="FFFFFF"/>
                </a:solidFill>
                <a:latin typeface="Calibri"/>
                <a:ea typeface="Calibri"/>
                <a:cs typeface="Calibri"/>
                <a:sym typeface="Calibri"/>
              </a:rPr>
              <a:t>Is everything you’ve included full, factual and accurate?</a:t>
            </a:r>
            <a:endParaRPr sz="21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t/>
            </a:r>
            <a:endParaRPr sz="24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t/>
            </a:r>
            <a:endParaRPr sz="2400">
              <a:solidFill>
                <a:srgbClr val="FFFFFF"/>
              </a:solidFill>
              <a:latin typeface="Calibri"/>
              <a:ea typeface="Calibri"/>
              <a:cs typeface="Calibri"/>
              <a:sym typeface="Calibri"/>
            </a:endParaRPr>
          </a:p>
        </p:txBody>
      </p:sp>
      <p:sp>
        <p:nvSpPr>
          <p:cNvPr id="311" name="Google Shape;311;p29"/>
          <p:cNvSpPr txBox="1"/>
          <p:nvPr/>
        </p:nvSpPr>
        <p:spPr>
          <a:xfrm>
            <a:off x="0" y="820575"/>
            <a:ext cx="9144000" cy="529200"/>
          </a:xfrm>
          <a:prstGeom prst="rect">
            <a:avLst/>
          </a:prstGeom>
          <a:solidFill>
            <a:srgbClr val="1D70B8"/>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GB" sz="2000">
                <a:solidFill>
                  <a:srgbClr val="FFFFFF"/>
                </a:solidFill>
                <a:latin typeface="Verdana"/>
                <a:ea typeface="Verdana"/>
                <a:cs typeface="Verdana"/>
                <a:sym typeface="Verdana"/>
              </a:rPr>
              <a:t>Who gets honoured?</a:t>
            </a:r>
            <a:endParaRPr b="1" sz="2000">
              <a:solidFill>
                <a:srgbClr val="FFFFFF"/>
              </a:solidFill>
              <a:latin typeface="Verdana"/>
              <a:ea typeface="Verdana"/>
              <a:cs typeface="Verdana"/>
              <a:sym typeface="Verdana"/>
            </a:endParaRPr>
          </a:p>
        </p:txBody>
      </p:sp>
      <p:pic>
        <p:nvPicPr>
          <p:cNvPr id="312" name="Google Shape;312;p29"/>
          <p:cNvPicPr preferRelativeResize="0"/>
          <p:nvPr/>
        </p:nvPicPr>
        <p:blipFill rotWithShape="1">
          <a:blip r:embed="rId5">
            <a:alphaModFix/>
          </a:blip>
          <a:srcRect b="0" l="0" r="0" t="0"/>
          <a:stretch/>
        </p:blipFill>
        <p:spPr>
          <a:xfrm>
            <a:off x="6635600" y="1349775"/>
            <a:ext cx="2508400" cy="37601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33A5"/>
        </a:solidFill>
      </p:bgPr>
    </p:bg>
    <p:spTree>
      <p:nvGrpSpPr>
        <p:cNvPr id="316" name="Shape 316"/>
        <p:cNvGrpSpPr/>
        <p:nvPr/>
      </p:nvGrpSpPr>
      <p:grpSpPr>
        <a:xfrm>
          <a:off x="0" y="0"/>
          <a:ext cx="0" cy="0"/>
          <a:chOff x="0" y="0"/>
          <a:chExt cx="0" cy="0"/>
        </a:xfrm>
      </p:grpSpPr>
      <p:pic>
        <p:nvPicPr>
          <p:cNvPr id="317" name="Google Shape;317;p30"/>
          <p:cNvPicPr preferRelativeResize="0"/>
          <p:nvPr/>
        </p:nvPicPr>
        <p:blipFill rotWithShape="1">
          <a:blip r:embed="rId3">
            <a:alphaModFix/>
          </a:blip>
          <a:srcRect b="17676" l="7619" r="6189" t="16147"/>
          <a:stretch/>
        </p:blipFill>
        <p:spPr>
          <a:xfrm>
            <a:off x="0" y="76200"/>
            <a:ext cx="2313349" cy="703374"/>
          </a:xfrm>
          <a:prstGeom prst="rect">
            <a:avLst/>
          </a:prstGeom>
          <a:noFill/>
          <a:ln>
            <a:noFill/>
          </a:ln>
        </p:spPr>
      </p:pic>
      <p:sp>
        <p:nvSpPr>
          <p:cNvPr id="318" name="Google Shape;318;p30"/>
          <p:cNvSpPr txBox="1"/>
          <p:nvPr/>
        </p:nvSpPr>
        <p:spPr>
          <a:xfrm>
            <a:off x="5822988" y="247150"/>
            <a:ext cx="3321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500" u="sng" cap="none" strike="noStrike">
                <a:solidFill>
                  <a:srgbClr val="FFFFFF"/>
                </a:solidFill>
                <a:latin typeface="Calibri"/>
                <a:ea typeface="Calibri"/>
                <a:cs typeface="Calibri"/>
                <a:sym typeface="Calibri"/>
                <a:hlinkClick r:id="rId4">
                  <a:extLst>
                    <a:ext uri="{A12FA001-AC4F-418D-AE19-62706E023703}">
                      <ahyp:hlinkClr val="tx"/>
                    </a:ext>
                  </a:extLst>
                </a:hlinkClick>
              </a:rPr>
              <a:t>https://honours.cabinetoffice.gov.uk/</a:t>
            </a:r>
            <a:endParaRPr b="0" i="0" sz="1500" u="none" cap="none" strike="noStrike">
              <a:solidFill>
                <a:srgbClr val="FFFFFF"/>
              </a:solidFill>
              <a:latin typeface="Calibri"/>
              <a:ea typeface="Calibri"/>
              <a:cs typeface="Calibri"/>
              <a:sym typeface="Calibri"/>
            </a:endParaRPr>
          </a:p>
        </p:txBody>
      </p:sp>
      <p:sp>
        <p:nvSpPr>
          <p:cNvPr id="319" name="Google Shape;319;p30"/>
          <p:cNvSpPr txBox="1"/>
          <p:nvPr/>
        </p:nvSpPr>
        <p:spPr>
          <a:xfrm>
            <a:off x="223500" y="1833526"/>
            <a:ext cx="8533200" cy="2836200"/>
          </a:xfrm>
          <a:prstGeom prst="rect">
            <a:avLst/>
          </a:prstGeom>
          <a:noFill/>
          <a:ln>
            <a:noFill/>
          </a:ln>
        </p:spPr>
        <p:txBody>
          <a:bodyPr anchorCtr="0" anchor="t" bIns="91425" lIns="91425" spcFirstLastPara="1" rIns="91425" wrap="square" tIns="91425">
            <a:noAutofit/>
          </a:bodyPr>
          <a:lstStyle/>
          <a:p>
            <a:pPr indent="-368300" lvl="0" marL="457200" rtl="0" algn="l">
              <a:lnSpc>
                <a:spcPct val="80000"/>
              </a:lnSpc>
              <a:spcBef>
                <a:spcPts val="1200"/>
              </a:spcBef>
              <a:spcAft>
                <a:spcPts val="0"/>
              </a:spcAft>
              <a:buClr>
                <a:schemeClr val="lt1"/>
              </a:buClr>
              <a:buSzPts val="2200"/>
              <a:buFont typeface="Calibri"/>
              <a:buChar char="●"/>
            </a:pPr>
            <a:r>
              <a:rPr lang="en-GB" sz="2200">
                <a:solidFill>
                  <a:schemeClr val="lt1"/>
                </a:solidFill>
                <a:latin typeface="Calibri"/>
                <a:ea typeface="Calibri"/>
                <a:cs typeface="Calibri"/>
                <a:sym typeface="Calibri"/>
              </a:rPr>
              <a:t>“She has devoted most of her spare time to running a social club for elderly people with learning difficulties, even though she is in full time employment. Over the past 5 years, more than 200 people have benefited.”</a:t>
            </a:r>
            <a:endParaRPr sz="2200">
              <a:solidFill>
                <a:schemeClr val="lt1"/>
              </a:solidFill>
              <a:latin typeface="Calibri"/>
              <a:ea typeface="Calibri"/>
              <a:cs typeface="Calibri"/>
              <a:sym typeface="Calibri"/>
            </a:endParaRPr>
          </a:p>
          <a:p>
            <a:pPr indent="-368300" lvl="0" marL="457200" rtl="0" algn="l">
              <a:lnSpc>
                <a:spcPct val="80000"/>
              </a:lnSpc>
              <a:spcBef>
                <a:spcPts val="1200"/>
              </a:spcBef>
              <a:spcAft>
                <a:spcPts val="0"/>
              </a:spcAft>
              <a:buClr>
                <a:schemeClr val="lt1"/>
              </a:buClr>
              <a:buSzPts val="2200"/>
              <a:buFont typeface="Calibri"/>
              <a:buChar char="●"/>
            </a:pPr>
            <a:r>
              <a:rPr lang="en-GB" sz="2200">
                <a:solidFill>
                  <a:schemeClr val="lt1"/>
                </a:solidFill>
                <a:latin typeface="Calibri"/>
                <a:ea typeface="Calibri"/>
                <a:cs typeface="Calibri"/>
                <a:sym typeface="Calibri"/>
              </a:rPr>
              <a:t>“Although in full time work with local government, he gives up two evenings a week and all day Sunday to helping in the hospice. He has both managed their very complex finances and helped on the front line. He has done this consistently over the last 32 years.” </a:t>
            </a:r>
            <a:endParaRPr sz="2200">
              <a:solidFill>
                <a:schemeClr val="lt1"/>
              </a:solidFill>
              <a:latin typeface="Calibri"/>
              <a:ea typeface="Calibri"/>
              <a:cs typeface="Calibri"/>
              <a:sym typeface="Calibri"/>
            </a:endParaRPr>
          </a:p>
          <a:p>
            <a:pPr indent="0" lvl="0" marL="0" rtl="0" algn="l">
              <a:lnSpc>
                <a:spcPct val="115000"/>
              </a:lnSpc>
              <a:spcBef>
                <a:spcPts val="0"/>
              </a:spcBef>
              <a:spcAft>
                <a:spcPts val="0"/>
              </a:spcAft>
              <a:buNone/>
            </a:pPr>
            <a:r>
              <a:t/>
            </a:r>
            <a:endParaRPr sz="2200">
              <a:solidFill>
                <a:schemeClr val="lt1"/>
              </a:solidFill>
              <a:latin typeface="Calibri"/>
              <a:ea typeface="Calibri"/>
              <a:cs typeface="Calibri"/>
              <a:sym typeface="Calibri"/>
            </a:endParaRPr>
          </a:p>
          <a:p>
            <a:pPr indent="0" lvl="0" marL="0" rtl="0" algn="l">
              <a:lnSpc>
                <a:spcPct val="115000"/>
              </a:lnSpc>
              <a:spcBef>
                <a:spcPts val="0"/>
              </a:spcBef>
              <a:spcAft>
                <a:spcPts val="0"/>
              </a:spcAft>
              <a:buNone/>
            </a:pPr>
            <a:r>
              <a:t/>
            </a:r>
            <a:endParaRPr sz="2200">
              <a:solidFill>
                <a:schemeClr val="lt1"/>
              </a:solidFill>
              <a:latin typeface="Calibri"/>
              <a:ea typeface="Calibri"/>
              <a:cs typeface="Calibri"/>
              <a:sym typeface="Calibri"/>
            </a:endParaRPr>
          </a:p>
        </p:txBody>
      </p:sp>
      <p:sp>
        <p:nvSpPr>
          <p:cNvPr id="320" name="Google Shape;320;p30"/>
          <p:cNvSpPr txBox="1"/>
          <p:nvPr/>
        </p:nvSpPr>
        <p:spPr>
          <a:xfrm>
            <a:off x="0" y="820575"/>
            <a:ext cx="9144000" cy="529200"/>
          </a:xfrm>
          <a:prstGeom prst="rect">
            <a:avLst/>
          </a:prstGeom>
          <a:solidFill>
            <a:srgbClr val="1D70B8"/>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GB" sz="2000">
                <a:solidFill>
                  <a:srgbClr val="FFFFFF"/>
                </a:solidFill>
                <a:latin typeface="Verdana"/>
                <a:ea typeface="Verdana"/>
                <a:cs typeface="Verdana"/>
                <a:sym typeface="Verdana"/>
              </a:rPr>
              <a:t>Some persuasive extracts </a:t>
            </a:r>
            <a:endParaRPr b="1" sz="2000">
              <a:solidFill>
                <a:srgbClr val="FFFFFF"/>
              </a:solidFill>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33A5"/>
        </a:solidFill>
      </p:bgPr>
    </p:bg>
    <p:spTree>
      <p:nvGrpSpPr>
        <p:cNvPr id="324" name="Shape 324"/>
        <p:cNvGrpSpPr/>
        <p:nvPr/>
      </p:nvGrpSpPr>
      <p:grpSpPr>
        <a:xfrm>
          <a:off x="0" y="0"/>
          <a:ext cx="0" cy="0"/>
          <a:chOff x="0" y="0"/>
          <a:chExt cx="0" cy="0"/>
        </a:xfrm>
      </p:grpSpPr>
      <p:pic>
        <p:nvPicPr>
          <p:cNvPr id="325" name="Google Shape;325;p31"/>
          <p:cNvPicPr preferRelativeResize="0"/>
          <p:nvPr/>
        </p:nvPicPr>
        <p:blipFill rotWithShape="1">
          <a:blip r:embed="rId3">
            <a:alphaModFix/>
          </a:blip>
          <a:srcRect b="17676" l="7619" r="6189" t="16147"/>
          <a:stretch/>
        </p:blipFill>
        <p:spPr>
          <a:xfrm>
            <a:off x="0" y="76200"/>
            <a:ext cx="2313349" cy="703374"/>
          </a:xfrm>
          <a:prstGeom prst="rect">
            <a:avLst/>
          </a:prstGeom>
          <a:noFill/>
          <a:ln>
            <a:noFill/>
          </a:ln>
        </p:spPr>
      </p:pic>
      <p:sp>
        <p:nvSpPr>
          <p:cNvPr id="326" name="Google Shape;326;p31"/>
          <p:cNvSpPr txBox="1"/>
          <p:nvPr/>
        </p:nvSpPr>
        <p:spPr>
          <a:xfrm>
            <a:off x="5822988" y="247150"/>
            <a:ext cx="3321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500" u="sng" cap="none" strike="noStrike">
                <a:solidFill>
                  <a:srgbClr val="FFFFFF"/>
                </a:solidFill>
                <a:latin typeface="Calibri"/>
                <a:ea typeface="Calibri"/>
                <a:cs typeface="Calibri"/>
                <a:sym typeface="Calibri"/>
                <a:hlinkClick r:id="rId4">
                  <a:extLst>
                    <a:ext uri="{A12FA001-AC4F-418D-AE19-62706E023703}">
                      <ahyp:hlinkClr val="tx"/>
                    </a:ext>
                  </a:extLst>
                </a:hlinkClick>
              </a:rPr>
              <a:t>https://honours.cabinetoffice.gov.uk/</a:t>
            </a:r>
            <a:endParaRPr b="0" i="0" sz="1500" u="none" cap="none" strike="noStrike">
              <a:solidFill>
                <a:srgbClr val="FFFFFF"/>
              </a:solidFill>
              <a:latin typeface="Calibri"/>
              <a:ea typeface="Calibri"/>
              <a:cs typeface="Calibri"/>
              <a:sym typeface="Calibri"/>
            </a:endParaRPr>
          </a:p>
        </p:txBody>
      </p:sp>
      <p:sp>
        <p:nvSpPr>
          <p:cNvPr id="327" name="Google Shape;327;p31"/>
          <p:cNvSpPr txBox="1"/>
          <p:nvPr/>
        </p:nvSpPr>
        <p:spPr>
          <a:xfrm>
            <a:off x="53475" y="1420200"/>
            <a:ext cx="6679800" cy="3656400"/>
          </a:xfrm>
          <a:prstGeom prst="rect">
            <a:avLst/>
          </a:prstGeom>
          <a:noFill/>
          <a:ln>
            <a:noFill/>
          </a:ln>
        </p:spPr>
        <p:txBody>
          <a:bodyPr anchorCtr="0" anchor="t" bIns="91425" lIns="91425" spcFirstLastPara="1" rIns="91425" wrap="square" tIns="91425">
            <a:noAutofit/>
          </a:bodyPr>
          <a:lstStyle/>
          <a:p>
            <a:pPr indent="-355600" lvl="0" marL="596900" rtl="0" algn="l">
              <a:lnSpc>
                <a:spcPct val="115000"/>
              </a:lnSpc>
              <a:spcBef>
                <a:spcPts val="0"/>
              </a:spcBef>
              <a:spcAft>
                <a:spcPts val="0"/>
              </a:spcAft>
              <a:buClr>
                <a:srgbClr val="FFFFFF"/>
              </a:buClr>
              <a:buSzPts val="2000"/>
              <a:buFont typeface="Calibri"/>
              <a:buChar char="●"/>
            </a:pPr>
            <a:r>
              <a:rPr lang="en-GB" sz="2000">
                <a:solidFill>
                  <a:srgbClr val="FFFFFF"/>
                </a:solidFill>
                <a:latin typeface="Calibri"/>
                <a:ea typeface="Calibri"/>
                <a:cs typeface="Calibri"/>
                <a:sym typeface="Calibri"/>
              </a:rPr>
              <a:t>The citation lists roles (like a CV) but doesn’t describe the nominee’s impact</a:t>
            </a:r>
            <a:endParaRPr sz="2000">
              <a:solidFill>
                <a:srgbClr val="FFFFFF"/>
              </a:solidFill>
              <a:latin typeface="Calibri"/>
              <a:ea typeface="Calibri"/>
              <a:cs typeface="Calibri"/>
              <a:sym typeface="Calibri"/>
            </a:endParaRPr>
          </a:p>
          <a:p>
            <a:pPr indent="-355600" lvl="0" marL="596900" rtl="0" algn="l">
              <a:lnSpc>
                <a:spcPct val="115000"/>
              </a:lnSpc>
              <a:spcBef>
                <a:spcPts val="0"/>
              </a:spcBef>
              <a:spcAft>
                <a:spcPts val="0"/>
              </a:spcAft>
              <a:buClr>
                <a:srgbClr val="FFFFFF"/>
              </a:buClr>
              <a:buSzPts val="2000"/>
              <a:buFont typeface="Calibri"/>
              <a:buChar char="●"/>
            </a:pPr>
            <a:r>
              <a:rPr lang="en-GB" sz="2000">
                <a:solidFill>
                  <a:srgbClr val="FFFFFF"/>
                </a:solidFill>
                <a:latin typeface="Calibri"/>
                <a:ea typeface="Calibri"/>
                <a:cs typeface="Calibri"/>
                <a:sym typeface="Calibri"/>
              </a:rPr>
              <a:t>The achievements or activities are too old </a:t>
            </a:r>
            <a:endParaRPr sz="2000">
              <a:solidFill>
                <a:srgbClr val="FFFFFF"/>
              </a:solidFill>
              <a:latin typeface="Calibri"/>
              <a:ea typeface="Calibri"/>
              <a:cs typeface="Calibri"/>
              <a:sym typeface="Calibri"/>
            </a:endParaRPr>
          </a:p>
          <a:p>
            <a:pPr indent="-355600" lvl="0" marL="596900" rtl="0" algn="l">
              <a:lnSpc>
                <a:spcPct val="115000"/>
              </a:lnSpc>
              <a:spcBef>
                <a:spcPts val="0"/>
              </a:spcBef>
              <a:spcAft>
                <a:spcPts val="0"/>
              </a:spcAft>
              <a:buClr>
                <a:srgbClr val="FFFFFF"/>
              </a:buClr>
              <a:buSzPts val="2000"/>
              <a:buFont typeface="Calibri"/>
              <a:buChar char="●"/>
            </a:pPr>
            <a:r>
              <a:rPr lang="en-GB" sz="2000">
                <a:solidFill>
                  <a:srgbClr val="FFFFFF"/>
                </a:solidFill>
                <a:latin typeface="Calibri"/>
                <a:ea typeface="Calibri"/>
                <a:cs typeface="Calibri"/>
                <a:sym typeface="Calibri"/>
              </a:rPr>
              <a:t>There’s no evidence of tangible achievement or change </a:t>
            </a:r>
            <a:endParaRPr sz="2000">
              <a:solidFill>
                <a:srgbClr val="FFFFFF"/>
              </a:solidFill>
              <a:latin typeface="Calibri"/>
              <a:ea typeface="Calibri"/>
              <a:cs typeface="Calibri"/>
              <a:sym typeface="Calibri"/>
            </a:endParaRPr>
          </a:p>
          <a:p>
            <a:pPr indent="-355600" lvl="0" marL="596900" rtl="0" algn="l">
              <a:lnSpc>
                <a:spcPct val="115000"/>
              </a:lnSpc>
              <a:spcBef>
                <a:spcPts val="0"/>
              </a:spcBef>
              <a:spcAft>
                <a:spcPts val="0"/>
              </a:spcAft>
              <a:buClr>
                <a:srgbClr val="FFFFFF"/>
              </a:buClr>
              <a:buSzPts val="2000"/>
              <a:buFont typeface="Calibri"/>
              <a:buChar char="●"/>
            </a:pPr>
            <a:r>
              <a:rPr lang="en-GB" sz="2000">
                <a:solidFill>
                  <a:srgbClr val="FFFFFF"/>
                </a:solidFill>
                <a:latin typeface="Calibri"/>
                <a:ea typeface="Calibri"/>
                <a:cs typeface="Calibri"/>
                <a:sym typeface="Calibri"/>
              </a:rPr>
              <a:t>The citation is poorly written or confusing to someone who isn’t an expert in the field</a:t>
            </a:r>
            <a:endParaRPr sz="2000">
              <a:solidFill>
                <a:srgbClr val="FFFFFF"/>
              </a:solidFill>
              <a:latin typeface="Calibri"/>
              <a:ea typeface="Calibri"/>
              <a:cs typeface="Calibri"/>
              <a:sym typeface="Calibri"/>
            </a:endParaRPr>
          </a:p>
          <a:p>
            <a:pPr indent="-355600" lvl="0" marL="596900" rtl="0" algn="l">
              <a:lnSpc>
                <a:spcPct val="115000"/>
              </a:lnSpc>
              <a:spcBef>
                <a:spcPts val="0"/>
              </a:spcBef>
              <a:spcAft>
                <a:spcPts val="0"/>
              </a:spcAft>
              <a:buClr>
                <a:srgbClr val="FFFFFF"/>
              </a:buClr>
              <a:buSzPts val="2000"/>
              <a:buFont typeface="Calibri"/>
              <a:buChar char="●"/>
            </a:pPr>
            <a:r>
              <a:rPr lang="en-GB" sz="2000">
                <a:solidFill>
                  <a:srgbClr val="FFFFFF"/>
                </a:solidFill>
                <a:latin typeface="Calibri"/>
                <a:ea typeface="Calibri"/>
                <a:cs typeface="Calibri"/>
                <a:sym typeface="Calibri"/>
              </a:rPr>
              <a:t>The claims of the citation are inaccurate </a:t>
            </a:r>
            <a:endParaRPr sz="2000">
              <a:solidFill>
                <a:srgbClr val="FFFFFF"/>
              </a:solidFill>
              <a:latin typeface="Calibri"/>
              <a:ea typeface="Calibri"/>
              <a:cs typeface="Calibri"/>
              <a:sym typeface="Calibri"/>
            </a:endParaRPr>
          </a:p>
          <a:p>
            <a:pPr indent="-355600" lvl="0" marL="596900" rtl="0" algn="l">
              <a:lnSpc>
                <a:spcPct val="115000"/>
              </a:lnSpc>
              <a:spcBef>
                <a:spcPts val="0"/>
              </a:spcBef>
              <a:spcAft>
                <a:spcPts val="0"/>
              </a:spcAft>
              <a:buClr>
                <a:srgbClr val="FFFFFF"/>
              </a:buClr>
              <a:buSzPts val="2000"/>
              <a:buFont typeface="Calibri"/>
              <a:buChar char="●"/>
            </a:pPr>
            <a:r>
              <a:rPr lang="en-GB" sz="2000">
                <a:solidFill>
                  <a:srgbClr val="FFFFFF"/>
                </a:solidFill>
                <a:latin typeface="Calibri"/>
                <a:ea typeface="Calibri"/>
                <a:cs typeface="Calibri"/>
                <a:sym typeface="Calibri"/>
              </a:rPr>
              <a:t>The citation isn’t long enough: most citations won’t make a convincing case in less than the full page of writing</a:t>
            </a:r>
            <a:endParaRPr sz="20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t/>
            </a:r>
            <a:endParaRPr sz="20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t/>
            </a:r>
            <a:endParaRPr sz="2000">
              <a:solidFill>
                <a:srgbClr val="FFFFFF"/>
              </a:solidFill>
              <a:latin typeface="Calibri"/>
              <a:ea typeface="Calibri"/>
              <a:cs typeface="Calibri"/>
              <a:sym typeface="Calibri"/>
            </a:endParaRPr>
          </a:p>
        </p:txBody>
      </p:sp>
      <p:pic>
        <p:nvPicPr>
          <p:cNvPr id="328" name="Google Shape;328;p31"/>
          <p:cNvPicPr preferRelativeResize="0"/>
          <p:nvPr/>
        </p:nvPicPr>
        <p:blipFill rotWithShape="1">
          <a:blip r:embed="rId5">
            <a:alphaModFix/>
          </a:blip>
          <a:srcRect b="0" l="0" r="0" t="0"/>
          <a:stretch/>
        </p:blipFill>
        <p:spPr>
          <a:xfrm>
            <a:off x="6053125" y="1753650"/>
            <a:ext cx="3193551" cy="3193551"/>
          </a:xfrm>
          <a:prstGeom prst="rect">
            <a:avLst/>
          </a:prstGeom>
          <a:noFill/>
          <a:ln>
            <a:noFill/>
          </a:ln>
        </p:spPr>
      </p:pic>
      <p:sp>
        <p:nvSpPr>
          <p:cNvPr id="329" name="Google Shape;329;p31"/>
          <p:cNvSpPr txBox="1"/>
          <p:nvPr/>
        </p:nvSpPr>
        <p:spPr>
          <a:xfrm>
            <a:off x="0" y="723750"/>
            <a:ext cx="9144000" cy="529200"/>
          </a:xfrm>
          <a:prstGeom prst="rect">
            <a:avLst/>
          </a:prstGeom>
          <a:solidFill>
            <a:srgbClr val="1D70B8"/>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GB" sz="2000">
                <a:solidFill>
                  <a:srgbClr val="FFFFFF"/>
                </a:solidFill>
                <a:latin typeface="Verdana"/>
                <a:ea typeface="Verdana"/>
                <a:cs typeface="Verdana"/>
                <a:sym typeface="Verdana"/>
              </a:rPr>
              <a:t>Commons pitfalls</a:t>
            </a:r>
            <a:endParaRPr b="1" sz="2000">
              <a:solidFill>
                <a:srgbClr val="FFFFFF"/>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33A5"/>
        </a:solidFill>
      </p:bgPr>
    </p:bg>
    <p:spTree>
      <p:nvGrpSpPr>
        <p:cNvPr id="333" name="Shape 333"/>
        <p:cNvGrpSpPr/>
        <p:nvPr/>
      </p:nvGrpSpPr>
      <p:grpSpPr>
        <a:xfrm>
          <a:off x="0" y="0"/>
          <a:ext cx="0" cy="0"/>
          <a:chOff x="0" y="0"/>
          <a:chExt cx="0" cy="0"/>
        </a:xfrm>
      </p:grpSpPr>
      <p:pic>
        <p:nvPicPr>
          <p:cNvPr id="334" name="Google Shape;334;p32"/>
          <p:cNvPicPr preferRelativeResize="0"/>
          <p:nvPr/>
        </p:nvPicPr>
        <p:blipFill rotWithShape="1">
          <a:blip r:embed="rId3">
            <a:alphaModFix/>
          </a:blip>
          <a:srcRect b="17676" l="7619" r="6189" t="16147"/>
          <a:stretch/>
        </p:blipFill>
        <p:spPr>
          <a:xfrm>
            <a:off x="0" y="76200"/>
            <a:ext cx="2313349" cy="703374"/>
          </a:xfrm>
          <a:prstGeom prst="rect">
            <a:avLst/>
          </a:prstGeom>
          <a:noFill/>
          <a:ln>
            <a:noFill/>
          </a:ln>
        </p:spPr>
      </p:pic>
      <p:sp>
        <p:nvSpPr>
          <p:cNvPr id="335" name="Google Shape;335;p32"/>
          <p:cNvSpPr txBox="1"/>
          <p:nvPr/>
        </p:nvSpPr>
        <p:spPr>
          <a:xfrm>
            <a:off x="5822988" y="247150"/>
            <a:ext cx="3321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500" u="sng" cap="none" strike="noStrike">
                <a:solidFill>
                  <a:srgbClr val="FFFFFF"/>
                </a:solidFill>
                <a:latin typeface="Calibri"/>
                <a:ea typeface="Calibri"/>
                <a:cs typeface="Calibri"/>
                <a:sym typeface="Calibri"/>
                <a:hlinkClick r:id="rId4">
                  <a:extLst>
                    <a:ext uri="{A12FA001-AC4F-418D-AE19-62706E023703}">
                      <ahyp:hlinkClr val="tx"/>
                    </a:ext>
                  </a:extLst>
                </a:hlinkClick>
              </a:rPr>
              <a:t>https://honours.cabinetoffice.gov.uk/</a:t>
            </a:r>
            <a:endParaRPr b="0" i="0" sz="1500" u="none" cap="none" strike="noStrike">
              <a:solidFill>
                <a:srgbClr val="FFFFFF"/>
              </a:solidFill>
              <a:latin typeface="Calibri"/>
              <a:ea typeface="Calibri"/>
              <a:cs typeface="Calibri"/>
              <a:sym typeface="Calibri"/>
            </a:endParaRPr>
          </a:p>
        </p:txBody>
      </p:sp>
      <p:sp>
        <p:nvSpPr>
          <p:cNvPr id="336" name="Google Shape;336;p32"/>
          <p:cNvSpPr txBox="1"/>
          <p:nvPr/>
        </p:nvSpPr>
        <p:spPr>
          <a:xfrm>
            <a:off x="373075" y="1543300"/>
            <a:ext cx="3922200" cy="2742900"/>
          </a:xfrm>
          <a:prstGeom prst="rect">
            <a:avLst/>
          </a:prstGeom>
          <a:noFill/>
          <a:ln cap="flat" cmpd="sng" w="76200">
            <a:solidFill>
              <a:srgbClr val="93C47D"/>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2500">
                <a:solidFill>
                  <a:srgbClr val="FFFFFF"/>
                </a:solidFill>
                <a:latin typeface="Calibri"/>
                <a:ea typeface="Calibri"/>
                <a:cs typeface="Calibri"/>
                <a:sym typeface="Calibri"/>
              </a:rPr>
              <a:t>What works well….                         </a:t>
            </a:r>
            <a:endParaRPr b="1" sz="2500">
              <a:solidFill>
                <a:srgbClr val="FFFFFF"/>
              </a:solidFill>
              <a:latin typeface="Calibri"/>
              <a:ea typeface="Calibri"/>
              <a:cs typeface="Calibri"/>
              <a:sym typeface="Calibri"/>
            </a:endParaRPr>
          </a:p>
          <a:p>
            <a:pPr indent="-387350" lvl="0" marL="457200" rtl="0" algn="l">
              <a:lnSpc>
                <a:spcPct val="115000"/>
              </a:lnSpc>
              <a:spcBef>
                <a:spcPts val="1600"/>
              </a:spcBef>
              <a:spcAft>
                <a:spcPts val="0"/>
              </a:spcAft>
              <a:buClr>
                <a:srgbClr val="FFFFFF"/>
              </a:buClr>
              <a:buSzPts val="2500"/>
              <a:buFont typeface="Calibri"/>
              <a:buChar char="●"/>
            </a:pPr>
            <a:r>
              <a:rPr lang="en-GB" sz="2500">
                <a:solidFill>
                  <a:srgbClr val="FFFFFF"/>
                </a:solidFill>
                <a:latin typeface="Calibri"/>
                <a:ea typeface="Calibri"/>
                <a:cs typeface="Calibri"/>
                <a:sym typeface="Calibri"/>
              </a:rPr>
              <a:t>Use 2-3 recent examples</a:t>
            </a:r>
            <a:endParaRPr sz="2500">
              <a:solidFill>
                <a:srgbClr val="FFFFFF"/>
              </a:solidFill>
              <a:latin typeface="Calibri"/>
              <a:ea typeface="Calibri"/>
              <a:cs typeface="Calibri"/>
              <a:sym typeface="Calibri"/>
            </a:endParaRPr>
          </a:p>
          <a:p>
            <a:pPr indent="-387350" lvl="0" marL="457200" rtl="0" algn="l">
              <a:lnSpc>
                <a:spcPct val="115000"/>
              </a:lnSpc>
              <a:spcBef>
                <a:spcPts val="0"/>
              </a:spcBef>
              <a:spcAft>
                <a:spcPts val="0"/>
              </a:spcAft>
              <a:buClr>
                <a:srgbClr val="FFFFFF"/>
              </a:buClr>
              <a:buSzPts val="2500"/>
              <a:buFont typeface="Calibri"/>
              <a:buChar char="●"/>
            </a:pPr>
            <a:r>
              <a:rPr lang="en-GB" sz="2500">
                <a:solidFill>
                  <a:srgbClr val="FFFFFF"/>
                </a:solidFill>
                <a:latin typeface="Calibri"/>
                <a:ea typeface="Calibri"/>
                <a:cs typeface="Calibri"/>
                <a:sym typeface="Calibri"/>
              </a:rPr>
              <a:t>Don’t use jargon (or acronyms)</a:t>
            </a:r>
            <a:endParaRPr sz="2500">
              <a:solidFill>
                <a:srgbClr val="FFFFFF"/>
              </a:solidFill>
              <a:latin typeface="Calibri"/>
              <a:ea typeface="Calibri"/>
              <a:cs typeface="Calibri"/>
              <a:sym typeface="Calibri"/>
            </a:endParaRPr>
          </a:p>
          <a:p>
            <a:pPr indent="-387350" lvl="0" marL="457200" rtl="0" algn="l">
              <a:lnSpc>
                <a:spcPct val="115000"/>
              </a:lnSpc>
              <a:spcBef>
                <a:spcPts val="0"/>
              </a:spcBef>
              <a:spcAft>
                <a:spcPts val="0"/>
              </a:spcAft>
              <a:buClr>
                <a:srgbClr val="FFFFFF"/>
              </a:buClr>
              <a:buSzPts val="2500"/>
              <a:buFont typeface="Calibri"/>
              <a:buChar char="●"/>
            </a:pPr>
            <a:r>
              <a:rPr lang="en-GB" sz="2500">
                <a:solidFill>
                  <a:srgbClr val="FFFFFF"/>
                </a:solidFill>
                <a:latin typeface="Calibri"/>
                <a:ea typeface="Calibri"/>
                <a:cs typeface="Calibri"/>
                <a:sym typeface="Calibri"/>
              </a:rPr>
              <a:t>Tell their story</a:t>
            </a:r>
            <a:endParaRPr sz="2500">
              <a:solidFill>
                <a:srgbClr val="FFFFFF"/>
              </a:solidFill>
              <a:latin typeface="Calibri"/>
              <a:ea typeface="Calibri"/>
              <a:cs typeface="Calibri"/>
              <a:sym typeface="Calibri"/>
            </a:endParaRPr>
          </a:p>
          <a:p>
            <a:pPr indent="0" lvl="0" marL="457200" rtl="0" algn="l">
              <a:lnSpc>
                <a:spcPct val="115000"/>
              </a:lnSpc>
              <a:spcBef>
                <a:spcPts val="1600"/>
              </a:spcBef>
              <a:spcAft>
                <a:spcPts val="1600"/>
              </a:spcAft>
              <a:buNone/>
            </a:pPr>
            <a:r>
              <a:t/>
            </a:r>
            <a:endParaRPr sz="3000">
              <a:solidFill>
                <a:srgbClr val="FFFFFF"/>
              </a:solidFill>
              <a:latin typeface="Calibri"/>
              <a:ea typeface="Calibri"/>
              <a:cs typeface="Calibri"/>
              <a:sym typeface="Calibri"/>
            </a:endParaRPr>
          </a:p>
        </p:txBody>
      </p:sp>
      <p:sp>
        <p:nvSpPr>
          <p:cNvPr id="337" name="Google Shape;337;p32"/>
          <p:cNvSpPr txBox="1"/>
          <p:nvPr/>
        </p:nvSpPr>
        <p:spPr>
          <a:xfrm>
            <a:off x="4791500" y="1623100"/>
            <a:ext cx="3789600" cy="2644800"/>
          </a:xfrm>
          <a:prstGeom prst="rect">
            <a:avLst/>
          </a:prstGeom>
          <a:no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2500">
                <a:solidFill>
                  <a:srgbClr val="FFFFFF"/>
                </a:solidFill>
                <a:latin typeface="Calibri"/>
                <a:ea typeface="Calibri"/>
                <a:cs typeface="Calibri"/>
                <a:sym typeface="Calibri"/>
              </a:rPr>
              <a:t>What works less well…</a:t>
            </a:r>
            <a:endParaRPr b="1" sz="2500">
              <a:solidFill>
                <a:srgbClr val="FFFFFF"/>
              </a:solidFill>
              <a:latin typeface="Calibri"/>
              <a:ea typeface="Calibri"/>
              <a:cs typeface="Calibri"/>
              <a:sym typeface="Calibri"/>
            </a:endParaRPr>
          </a:p>
          <a:p>
            <a:pPr indent="-387350" lvl="0" marL="457200" rtl="0" algn="l">
              <a:lnSpc>
                <a:spcPct val="115000"/>
              </a:lnSpc>
              <a:spcBef>
                <a:spcPts val="1600"/>
              </a:spcBef>
              <a:spcAft>
                <a:spcPts val="0"/>
              </a:spcAft>
              <a:buClr>
                <a:srgbClr val="FFFFFF"/>
              </a:buClr>
              <a:buSzPts val="2500"/>
              <a:buFont typeface="Calibri"/>
              <a:buChar char="●"/>
            </a:pPr>
            <a:r>
              <a:rPr lang="en-GB" sz="2500">
                <a:solidFill>
                  <a:srgbClr val="FFFFFF"/>
                </a:solidFill>
                <a:latin typeface="Calibri"/>
                <a:ea typeface="Calibri"/>
                <a:cs typeface="Calibri"/>
                <a:sym typeface="Calibri"/>
              </a:rPr>
              <a:t>Dated nomination</a:t>
            </a:r>
            <a:endParaRPr sz="2500">
              <a:solidFill>
                <a:srgbClr val="FFFFFF"/>
              </a:solidFill>
              <a:latin typeface="Calibri"/>
              <a:ea typeface="Calibri"/>
              <a:cs typeface="Calibri"/>
              <a:sym typeface="Calibri"/>
            </a:endParaRPr>
          </a:p>
          <a:p>
            <a:pPr indent="-387350" lvl="0" marL="457200" rtl="0" algn="l">
              <a:lnSpc>
                <a:spcPct val="115000"/>
              </a:lnSpc>
              <a:spcBef>
                <a:spcPts val="0"/>
              </a:spcBef>
              <a:spcAft>
                <a:spcPts val="0"/>
              </a:spcAft>
              <a:buClr>
                <a:srgbClr val="FFFFFF"/>
              </a:buClr>
              <a:buSzPts val="2500"/>
              <a:buFont typeface="Calibri"/>
              <a:buChar char="●"/>
            </a:pPr>
            <a:r>
              <a:rPr lang="en-GB" sz="2500">
                <a:solidFill>
                  <a:srgbClr val="FFFFFF"/>
                </a:solidFill>
                <a:latin typeface="Calibri"/>
                <a:ea typeface="Calibri"/>
                <a:cs typeface="Calibri"/>
                <a:sym typeface="Calibri"/>
              </a:rPr>
              <a:t>Lacks impact</a:t>
            </a:r>
            <a:endParaRPr sz="2500">
              <a:solidFill>
                <a:srgbClr val="FFFFFF"/>
              </a:solidFill>
              <a:latin typeface="Calibri"/>
              <a:ea typeface="Calibri"/>
              <a:cs typeface="Calibri"/>
              <a:sym typeface="Calibri"/>
            </a:endParaRPr>
          </a:p>
          <a:p>
            <a:pPr indent="-387350" lvl="0" marL="457200" rtl="0" algn="l">
              <a:lnSpc>
                <a:spcPct val="115000"/>
              </a:lnSpc>
              <a:spcBef>
                <a:spcPts val="0"/>
              </a:spcBef>
              <a:spcAft>
                <a:spcPts val="0"/>
              </a:spcAft>
              <a:buClr>
                <a:srgbClr val="FFFFFF"/>
              </a:buClr>
              <a:buSzPts val="2500"/>
              <a:buFont typeface="Calibri"/>
              <a:buChar char="●"/>
            </a:pPr>
            <a:r>
              <a:rPr lang="en-GB" sz="2500">
                <a:solidFill>
                  <a:srgbClr val="FFFFFF"/>
                </a:solidFill>
                <a:latin typeface="Calibri"/>
                <a:ea typeface="Calibri"/>
                <a:cs typeface="Calibri"/>
                <a:sym typeface="Calibri"/>
              </a:rPr>
              <a:t>Nomination reads as CV</a:t>
            </a:r>
            <a:endParaRPr sz="2500">
              <a:solidFill>
                <a:srgbClr val="FFFFFF"/>
              </a:solidFill>
              <a:latin typeface="Calibri"/>
              <a:ea typeface="Calibri"/>
              <a:cs typeface="Calibri"/>
              <a:sym typeface="Calibri"/>
            </a:endParaRPr>
          </a:p>
          <a:p>
            <a:pPr indent="-387350" lvl="0" marL="457200" rtl="0" algn="l">
              <a:lnSpc>
                <a:spcPct val="115000"/>
              </a:lnSpc>
              <a:spcBef>
                <a:spcPts val="0"/>
              </a:spcBef>
              <a:spcAft>
                <a:spcPts val="0"/>
              </a:spcAft>
              <a:buClr>
                <a:srgbClr val="FFFFFF"/>
              </a:buClr>
              <a:buSzPts val="2500"/>
              <a:buFont typeface="Calibri"/>
              <a:buChar char="●"/>
            </a:pPr>
            <a:r>
              <a:rPr lang="en-GB" sz="2500">
                <a:solidFill>
                  <a:srgbClr val="FFFFFF"/>
                </a:solidFill>
                <a:latin typeface="Calibri"/>
                <a:ea typeface="Calibri"/>
                <a:cs typeface="Calibri"/>
                <a:sym typeface="Calibri"/>
              </a:rPr>
              <a:t>No evidence</a:t>
            </a:r>
            <a:endParaRPr sz="2500">
              <a:solidFill>
                <a:srgbClr val="FFFFFF"/>
              </a:solidFill>
              <a:latin typeface="Calibri"/>
              <a:ea typeface="Calibri"/>
              <a:cs typeface="Calibri"/>
              <a:sym typeface="Calibri"/>
            </a:endParaRPr>
          </a:p>
          <a:p>
            <a:pPr indent="0" lvl="0" marL="0" rtl="0" algn="l">
              <a:lnSpc>
                <a:spcPct val="115000"/>
              </a:lnSpc>
              <a:spcBef>
                <a:spcPts val="1600"/>
              </a:spcBef>
              <a:spcAft>
                <a:spcPts val="0"/>
              </a:spcAft>
              <a:buNone/>
            </a:pPr>
            <a:r>
              <a:t/>
            </a:r>
            <a:endParaRPr sz="2600">
              <a:solidFill>
                <a:srgbClr val="FFFFFF"/>
              </a:solidFill>
              <a:latin typeface="Calibri"/>
              <a:ea typeface="Calibri"/>
              <a:cs typeface="Calibri"/>
              <a:sym typeface="Calibri"/>
            </a:endParaRPr>
          </a:p>
          <a:p>
            <a:pPr indent="0" lvl="0" marL="0" rtl="0" algn="l">
              <a:lnSpc>
                <a:spcPct val="115000"/>
              </a:lnSpc>
              <a:spcBef>
                <a:spcPts val="1600"/>
              </a:spcBef>
              <a:spcAft>
                <a:spcPts val="1600"/>
              </a:spcAft>
              <a:buNone/>
            </a:pPr>
            <a:r>
              <a:t/>
            </a:r>
            <a:endParaRPr sz="3000">
              <a:solidFill>
                <a:srgbClr val="FFFFFF"/>
              </a:solidFill>
              <a:latin typeface="Calibri"/>
              <a:ea typeface="Calibri"/>
              <a:cs typeface="Calibri"/>
              <a:sym typeface="Calibri"/>
            </a:endParaRPr>
          </a:p>
        </p:txBody>
      </p:sp>
      <p:sp>
        <p:nvSpPr>
          <p:cNvPr id="338" name="Google Shape;338;p32"/>
          <p:cNvSpPr txBox="1"/>
          <p:nvPr/>
        </p:nvSpPr>
        <p:spPr>
          <a:xfrm>
            <a:off x="0" y="820575"/>
            <a:ext cx="9144000" cy="529200"/>
          </a:xfrm>
          <a:prstGeom prst="rect">
            <a:avLst/>
          </a:prstGeom>
          <a:solidFill>
            <a:srgbClr val="1D70B8"/>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GB" sz="2000">
                <a:solidFill>
                  <a:srgbClr val="FFFFFF"/>
                </a:solidFill>
                <a:latin typeface="Verdana"/>
                <a:ea typeface="Verdana"/>
                <a:cs typeface="Verdana"/>
                <a:sym typeface="Verdana"/>
              </a:rPr>
              <a:t>Top tips for writing a nomination </a:t>
            </a:r>
            <a:endParaRPr b="1" sz="2000">
              <a:solidFill>
                <a:srgbClr val="FFFFFF"/>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33A5"/>
        </a:solidFill>
      </p:bgPr>
    </p:bg>
    <p:spTree>
      <p:nvGrpSpPr>
        <p:cNvPr id="66" name="Shape 66"/>
        <p:cNvGrpSpPr/>
        <p:nvPr/>
      </p:nvGrpSpPr>
      <p:grpSpPr>
        <a:xfrm>
          <a:off x="0" y="0"/>
          <a:ext cx="0" cy="0"/>
          <a:chOff x="0" y="0"/>
          <a:chExt cx="0" cy="0"/>
        </a:xfrm>
      </p:grpSpPr>
      <p:pic>
        <p:nvPicPr>
          <p:cNvPr id="67" name="Google Shape;67;p15"/>
          <p:cNvPicPr preferRelativeResize="0"/>
          <p:nvPr/>
        </p:nvPicPr>
        <p:blipFill rotWithShape="1">
          <a:blip r:embed="rId3">
            <a:alphaModFix/>
          </a:blip>
          <a:srcRect b="17676" l="7619" r="6189" t="16147"/>
          <a:stretch/>
        </p:blipFill>
        <p:spPr>
          <a:xfrm>
            <a:off x="0" y="76200"/>
            <a:ext cx="2313349" cy="703374"/>
          </a:xfrm>
          <a:prstGeom prst="rect">
            <a:avLst/>
          </a:prstGeom>
          <a:noFill/>
          <a:ln>
            <a:noFill/>
          </a:ln>
        </p:spPr>
      </p:pic>
      <p:sp>
        <p:nvSpPr>
          <p:cNvPr id="68" name="Google Shape;68;p15"/>
          <p:cNvSpPr txBox="1"/>
          <p:nvPr/>
        </p:nvSpPr>
        <p:spPr>
          <a:xfrm>
            <a:off x="0" y="820575"/>
            <a:ext cx="9144000" cy="529200"/>
          </a:xfrm>
          <a:prstGeom prst="rect">
            <a:avLst/>
          </a:prstGeom>
          <a:solidFill>
            <a:srgbClr val="1D70B8"/>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GB" sz="2000">
                <a:solidFill>
                  <a:srgbClr val="FFFFFF"/>
                </a:solidFill>
                <a:latin typeface="Verdana"/>
                <a:ea typeface="Verdana"/>
                <a:cs typeface="Verdana"/>
                <a:sym typeface="Verdana"/>
              </a:rPr>
              <a:t>Agenda</a:t>
            </a:r>
            <a:endParaRPr b="1" sz="2000">
              <a:solidFill>
                <a:srgbClr val="FFFFFF"/>
              </a:solidFill>
              <a:latin typeface="Verdana"/>
              <a:ea typeface="Verdana"/>
              <a:cs typeface="Verdana"/>
              <a:sym typeface="Verdana"/>
            </a:endParaRPr>
          </a:p>
        </p:txBody>
      </p:sp>
      <p:sp>
        <p:nvSpPr>
          <p:cNvPr id="69" name="Google Shape;69;p15"/>
          <p:cNvSpPr txBox="1"/>
          <p:nvPr/>
        </p:nvSpPr>
        <p:spPr>
          <a:xfrm>
            <a:off x="475200" y="1695575"/>
            <a:ext cx="8193600" cy="1723800"/>
          </a:xfrm>
          <a:prstGeom prst="rect">
            <a:avLst/>
          </a:prstGeom>
          <a:noFill/>
          <a:ln>
            <a:noFill/>
          </a:ln>
        </p:spPr>
        <p:txBody>
          <a:bodyPr anchorCtr="0" anchor="t" bIns="91425" lIns="91425" spcFirstLastPara="1" rIns="91425" wrap="square" tIns="91425">
            <a:spAutoFit/>
          </a:bodyPr>
          <a:lstStyle/>
          <a:p>
            <a:pPr indent="-387350" lvl="0" marL="457200" rtl="0" algn="l">
              <a:spcBef>
                <a:spcPts val="0"/>
              </a:spcBef>
              <a:spcAft>
                <a:spcPts val="0"/>
              </a:spcAft>
              <a:buClr>
                <a:schemeClr val="lt1"/>
              </a:buClr>
              <a:buSzPts val="2500"/>
              <a:buFont typeface="Calibri"/>
              <a:buAutoNum type="arabicPeriod"/>
            </a:pPr>
            <a:r>
              <a:rPr lang="en-GB" sz="2500">
                <a:solidFill>
                  <a:schemeClr val="lt1"/>
                </a:solidFill>
                <a:latin typeface="Calibri"/>
                <a:ea typeface="Calibri"/>
                <a:cs typeface="Calibri"/>
                <a:sym typeface="Calibri"/>
              </a:rPr>
              <a:t>The UK Honours System</a:t>
            </a:r>
            <a:endParaRPr sz="2500">
              <a:solidFill>
                <a:schemeClr val="lt1"/>
              </a:solidFill>
              <a:latin typeface="Calibri"/>
              <a:ea typeface="Calibri"/>
              <a:cs typeface="Calibri"/>
              <a:sym typeface="Calibri"/>
            </a:endParaRPr>
          </a:p>
          <a:p>
            <a:pPr indent="-387350" lvl="0" marL="457200" rtl="0" algn="l">
              <a:spcBef>
                <a:spcPts val="0"/>
              </a:spcBef>
              <a:spcAft>
                <a:spcPts val="0"/>
              </a:spcAft>
              <a:buClr>
                <a:schemeClr val="lt1"/>
              </a:buClr>
              <a:buSzPts val="2500"/>
              <a:buFont typeface="Calibri"/>
              <a:buAutoNum type="arabicPeriod"/>
            </a:pPr>
            <a:r>
              <a:rPr lang="en-GB" sz="2500">
                <a:solidFill>
                  <a:schemeClr val="lt1"/>
                </a:solidFill>
                <a:latin typeface="Calibri"/>
                <a:ea typeface="Calibri"/>
                <a:cs typeface="Calibri"/>
                <a:sym typeface="Calibri"/>
              </a:rPr>
              <a:t>The Honours </a:t>
            </a:r>
            <a:r>
              <a:rPr lang="en-GB" sz="2500">
                <a:solidFill>
                  <a:schemeClr val="lt1"/>
                </a:solidFill>
                <a:latin typeface="Calibri"/>
                <a:ea typeface="Calibri"/>
                <a:cs typeface="Calibri"/>
                <a:sym typeface="Calibri"/>
              </a:rPr>
              <a:t>process</a:t>
            </a:r>
            <a:r>
              <a:rPr lang="en-GB" sz="2500">
                <a:solidFill>
                  <a:schemeClr val="lt1"/>
                </a:solidFill>
                <a:latin typeface="Calibri"/>
                <a:ea typeface="Calibri"/>
                <a:cs typeface="Calibri"/>
                <a:sym typeface="Calibri"/>
              </a:rPr>
              <a:t> </a:t>
            </a:r>
            <a:endParaRPr sz="2500">
              <a:solidFill>
                <a:schemeClr val="lt1"/>
              </a:solidFill>
              <a:latin typeface="Calibri"/>
              <a:ea typeface="Calibri"/>
              <a:cs typeface="Calibri"/>
              <a:sym typeface="Calibri"/>
            </a:endParaRPr>
          </a:p>
          <a:p>
            <a:pPr indent="-387350" lvl="0" marL="457200" rtl="0" algn="l">
              <a:spcBef>
                <a:spcPts val="0"/>
              </a:spcBef>
              <a:spcAft>
                <a:spcPts val="0"/>
              </a:spcAft>
              <a:buClr>
                <a:schemeClr val="lt1"/>
              </a:buClr>
              <a:buSzPts val="2500"/>
              <a:buFont typeface="Calibri"/>
              <a:buAutoNum type="arabicPeriod"/>
            </a:pPr>
            <a:r>
              <a:rPr lang="en-GB" sz="2500">
                <a:solidFill>
                  <a:schemeClr val="lt1"/>
                </a:solidFill>
                <a:latin typeface="Calibri"/>
                <a:ea typeface="Calibri"/>
                <a:cs typeface="Calibri"/>
                <a:sym typeface="Calibri"/>
              </a:rPr>
              <a:t>Writing a citation and what makes a good nomination</a:t>
            </a:r>
            <a:endParaRPr sz="2500">
              <a:solidFill>
                <a:schemeClr val="lt1"/>
              </a:solidFill>
              <a:latin typeface="Calibri"/>
              <a:ea typeface="Calibri"/>
              <a:cs typeface="Calibri"/>
              <a:sym typeface="Calibri"/>
            </a:endParaRPr>
          </a:p>
          <a:p>
            <a:pPr indent="-387350" lvl="0" marL="457200" rtl="0" algn="l">
              <a:spcBef>
                <a:spcPts val="0"/>
              </a:spcBef>
              <a:spcAft>
                <a:spcPts val="0"/>
              </a:spcAft>
              <a:buClr>
                <a:schemeClr val="lt1"/>
              </a:buClr>
              <a:buSzPts val="2500"/>
              <a:buFont typeface="Calibri"/>
              <a:buAutoNum type="arabicPeriod"/>
            </a:pPr>
            <a:r>
              <a:rPr lang="en-GB" sz="2500">
                <a:solidFill>
                  <a:schemeClr val="lt1"/>
                </a:solidFill>
                <a:latin typeface="Calibri"/>
                <a:ea typeface="Calibri"/>
                <a:cs typeface="Calibri"/>
                <a:sym typeface="Calibri"/>
              </a:rPr>
              <a:t>Questions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33A5"/>
        </a:solidFill>
      </p:bgPr>
    </p:bg>
    <p:spTree>
      <p:nvGrpSpPr>
        <p:cNvPr id="342" name="Shape 342"/>
        <p:cNvGrpSpPr/>
        <p:nvPr/>
      </p:nvGrpSpPr>
      <p:grpSpPr>
        <a:xfrm>
          <a:off x="0" y="0"/>
          <a:ext cx="0" cy="0"/>
          <a:chOff x="0" y="0"/>
          <a:chExt cx="0" cy="0"/>
        </a:xfrm>
      </p:grpSpPr>
      <p:pic>
        <p:nvPicPr>
          <p:cNvPr id="343" name="Google Shape;343;p33"/>
          <p:cNvPicPr preferRelativeResize="0"/>
          <p:nvPr/>
        </p:nvPicPr>
        <p:blipFill rotWithShape="1">
          <a:blip r:embed="rId3">
            <a:alphaModFix/>
          </a:blip>
          <a:srcRect b="17676" l="7619" r="6189" t="16147"/>
          <a:stretch/>
        </p:blipFill>
        <p:spPr>
          <a:xfrm>
            <a:off x="0" y="76200"/>
            <a:ext cx="2313349" cy="703374"/>
          </a:xfrm>
          <a:prstGeom prst="rect">
            <a:avLst/>
          </a:prstGeom>
          <a:noFill/>
          <a:ln>
            <a:noFill/>
          </a:ln>
        </p:spPr>
      </p:pic>
      <p:sp>
        <p:nvSpPr>
          <p:cNvPr id="344" name="Google Shape;344;p33"/>
          <p:cNvSpPr txBox="1"/>
          <p:nvPr/>
        </p:nvSpPr>
        <p:spPr>
          <a:xfrm>
            <a:off x="5822988" y="247150"/>
            <a:ext cx="3321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500" u="sng" cap="none" strike="noStrike">
                <a:solidFill>
                  <a:srgbClr val="FFFFFF"/>
                </a:solidFill>
                <a:latin typeface="Calibri"/>
                <a:ea typeface="Calibri"/>
                <a:cs typeface="Calibri"/>
                <a:sym typeface="Calibri"/>
                <a:hlinkClick r:id="rId4">
                  <a:extLst>
                    <a:ext uri="{A12FA001-AC4F-418D-AE19-62706E023703}">
                      <ahyp:hlinkClr val="tx"/>
                    </a:ext>
                  </a:extLst>
                </a:hlinkClick>
              </a:rPr>
              <a:t>https://honours.cabinetoffice.gov.uk/</a:t>
            </a:r>
            <a:endParaRPr b="0" i="0" sz="1500" u="none" cap="none" strike="noStrike">
              <a:solidFill>
                <a:srgbClr val="FFFFFF"/>
              </a:solidFill>
              <a:latin typeface="Calibri"/>
              <a:ea typeface="Calibri"/>
              <a:cs typeface="Calibri"/>
              <a:sym typeface="Calibri"/>
            </a:endParaRPr>
          </a:p>
        </p:txBody>
      </p:sp>
      <p:pic>
        <p:nvPicPr>
          <p:cNvPr id="345" name="Google Shape;345;p33"/>
          <p:cNvPicPr preferRelativeResize="0"/>
          <p:nvPr/>
        </p:nvPicPr>
        <p:blipFill rotWithShape="1">
          <a:blip r:embed="rId5">
            <a:alphaModFix/>
          </a:blip>
          <a:srcRect b="0" l="0" r="0" t="0"/>
          <a:stretch/>
        </p:blipFill>
        <p:spPr>
          <a:xfrm>
            <a:off x="0" y="1252950"/>
            <a:ext cx="2374613" cy="3890550"/>
          </a:xfrm>
          <a:prstGeom prst="rect">
            <a:avLst/>
          </a:prstGeom>
          <a:noFill/>
          <a:ln>
            <a:noFill/>
          </a:ln>
        </p:spPr>
      </p:pic>
      <p:sp>
        <p:nvSpPr>
          <p:cNvPr id="346" name="Google Shape;346;p33"/>
          <p:cNvSpPr txBox="1"/>
          <p:nvPr/>
        </p:nvSpPr>
        <p:spPr>
          <a:xfrm>
            <a:off x="0" y="723750"/>
            <a:ext cx="9144000" cy="529200"/>
          </a:xfrm>
          <a:prstGeom prst="rect">
            <a:avLst/>
          </a:prstGeom>
          <a:solidFill>
            <a:srgbClr val="1D70B8"/>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GB" sz="2000">
                <a:solidFill>
                  <a:srgbClr val="FFFFFF"/>
                </a:solidFill>
                <a:latin typeface="Verdana"/>
                <a:ea typeface="Verdana"/>
                <a:cs typeface="Verdana"/>
                <a:sym typeface="Verdana"/>
              </a:rPr>
              <a:t>Nomination checklist</a:t>
            </a:r>
            <a:endParaRPr b="1" sz="2000">
              <a:solidFill>
                <a:srgbClr val="FFFFFF"/>
              </a:solidFill>
              <a:latin typeface="Verdana"/>
              <a:ea typeface="Verdana"/>
              <a:cs typeface="Verdana"/>
              <a:sym typeface="Verdana"/>
            </a:endParaRPr>
          </a:p>
        </p:txBody>
      </p:sp>
      <p:sp>
        <p:nvSpPr>
          <p:cNvPr id="347" name="Google Shape;347;p33"/>
          <p:cNvSpPr txBox="1"/>
          <p:nvPr/>
        </p:nvSpPr>
        <p:spPr>
          <a:xfrm>
            <a:off x="2442425" y="1814025"/>
            <a:ext cx="6398100" cy="27684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Clr>
                <a:srgbClr val="FFFFFF"/>
              </a:buClr>
              <a:buSzPts val="2000"/>
              <a:buFont typeface="Calibri"/>
              <a:buChar char="➔"/>
            </a:pPr>
            <a:r>
              <a:rPr b="0" i="0" lang="en-GB" sz="2000" u="none" cap="none" strike="noStrike">
                <a:solidFill>
                  <a:srgbClr val="FFFFFF"/>
                </a:solidFill>
                <a:latin typeface="Calibri"/>
                <a:ea typeface="Calibri"/>
                <a:cs typeface="Calibri"/>
                <a:sym typeface="Calibri"/>
              </a:rPr>
              <a:t>Start and finish with a strong sentence</a:t>
            </a:r>
            <a:endParaRPr b="0" i="0" sz="2000" u="none" cap="none" strike="noStrike">
              <a:solidFill>
                <a:srgbClr val="FFFFFF"/>
              </a:solidFill>
              <a:latin typeface="Calibri"/>
              <a:ea typeface="Calibri"/>
              <a:cs typeface="Calibri"/>
              <a:sym typeface="Calibri"/>
            </a:endParaRPr>
          </a:p>
          <a:p>
            <a:pPr indent="-355600" lvl="0" marL="457200" marR="0" rtl="0" algn="l">
              <a:lnSpc>
                <a:spcPct val="100000"/>
              </a:lnSpc>
              <a:spcBef>
                <a:spcPts val="0"/>
              </a:spcBef>
              <a:spcAft>
                <a:spcPts val="0"/>
              </a:spcAft>
              <a:buClr>
                <a:srgbClr val="FFFFFF"/>
              </a:buClr>
              <a:buSzPts val="2000"/>
              <a:buFont typeface="Calibri"/>
              <a:buChar char="➔"/>
            </a:pPr>
            <a:r>
              <a:rPr b="0" i="0" lang="en-GB" sz="2000" u="none" cap="none" strike="noStrike">
                <a:solidFill>
                  <a:srgbClr val="FFFFFF"/>
                </a:solidFill>
                <a:latin typeface="Calibri"/>
                <a:ea typeface="Calibri"/>
                <a:cs typeface="Calibri"/>
                <a:sym typeface="Calibri"/>
              </a:rPr>
              <a:t>Ask yourself “is this really relevant?” (remove if not)</a:t>
            </a:r>
            <a:endParaRPr b="0" i="0" sz="2000" u="none" cap="none" strike="noStrike">
              <a:solidFill>
                <a:srgbClr val="FFFFFF"/>
              </a:solidFill>
              <a:latin typeface="Calibri"/>
              <a:ea typeface="Calibri"/>
              <a:cs typeface="Calibri"/>
              <a:sym typeface="Calibri"/>
            </a:endParaRPr>
          </a:p>
          <a:p>
            <a:pPr indent="-355600" lvl="0" marL="457200" marR="0" rtl="0" algn="l">
              <a:lnSpc>
                <a:spcPct val="100000"/>
              </a:lnSpc>
              <a:spcBef>
                <a:spcPts val="0"/>
              </a:spcBef>
              <a:spcAft>
                <a:spcPts val="0"/>
              </a:spcAft>
              <a:buClr>
                <a:srgbClr val="FFFFFF"/>
              </a:buClr>
              <a:buSzPts val="2000"/>
              <a:buFont typeface="Calibri"/>
              <a:buChar char="➔"/>
            </a:pPr>
            <a:r>
              <a:rPr b="0" i="0" lang="en-GB" sz="2000" u="none" cap="none" strike="noStrike">
                <a:solidFill>
                  <a:srgbClr val="FFFFFF"/>
                </a:solidFill>
                <a:latin typeface="Calibri"/>
                <a:ea typeface="Calibri"/>
                <a:cs typeface="Calibri"/>
                <a:sym typeface="Calibri"/>
              </a:rPr>
              <a:t>Highlight the individual’s achievement(s) </a:t>
            </a:r>
            <a:r>
              <a:rPr b="0" i="0" lang="en-GB" sz="2000" u="sng" cap="none" strike="noStrike">
                <a:solidFill>
                  <a:srgbClr val="FFFFFF"/>
                </a:solidFill>
                <a:latin typeface="Calibri"/>
                <a:ea typeface="Calibri"/>
                <a:cs typeface="Calibri"/>
                <a:sym typeface="Calibri"/>
              </a:rPr>
              <a:t>and the impact</a:t>
            </a:r>
            <a:endParaRPr b="0" i="0" sz="2000" u="sng" cap="none" strike="noStrike">
              <a:solidFill>
                <a:srgbClr val="FFFFFF"/>
              </a:solidFill>
              <a:latin typeface="Calibri"/>
              <a:ea typeface="Calibri"/>
              <a:cs typeface="Calibri"/>
              <a:sym typeface="Calibri"/>
            </a:endParaRPr>
          </a:p>
          <a:p>
            <a:pPr indent="-355600" lvl="0" marL="457200" marR="0" rtl="0" algn="l">
              <a:lnSpc>
                <a:spcPct val="100000"/>
              </a:lnSpc>
              <a:spcBef>
                <a:spcPts val="0"/>
              </a:spcBef>
              <a:spcAft>
                <a:spcPts val="0"/>
              </a:spcAft>
              <a:buClr>
                <a:srgbClr val="FFFFFF"/>
              </a:buClr>
              <a:buSzPts val="2000"/>
              <a:buFont typeface="Calibri"/>
              <a:buChar char="➔"/>
            </a:pPr>
            <a:r>
              <a:rPr b="0" i="0" lang="en-GB" sz="2000" u="none" cap="none" strike="noStrike">
                <a:solidFill>
                  <a:srgbClr val="FFFFFF"/>
                </a:solidFill>
                <a:latin typeface="Calibri"/>
                <a:ea typeface="Calibri"/>
                <a:cs typeface="Calibri"/>
                <a:sym typeface="Calibri"/>
              </a:rPr>
              <a:t>Start with the most recent &amp; important achievement(s)</a:t>
            </a:r>
            <a:endParaRPr b="0" i="0" sz="2000" u="none" cap="none" strike="noStrike">
              <a:solidFill>
                <a:srgbClr val="FFFFFF"/>
              </a:solidFill>
              <a:latin typeface="Calibri"/>
              <a:ea typeface="Calibri"/>
              <a:cs typeface="Calibri"/>
              <a:sym typeface="Calibri"/>
            </a:endParaRPr>
          </a:p>
          <a:p>
            <a:pPr indent="-355600" lvl="0" marL="457200" marR="0" rtl="0" algn="l">
              <a:lnSpc>
                <a:spcPct val="100000"/>
              </a:lnSpc>
              <a:spcBef>
                <a:spcPts val="0"/>
              </a:spcBef>
              <a:spcAft>
                <a:spcPts val="0"/>
              </a:spcAft>
              <a:buClr>
                <a:srgbClr val="FFFFFF"/>
              </a:buClr>
              <a:buSzPts val="2000"/>
              <a:buFont typeface="Calibri"/>
              <a:buChar char="➔"/>
            </a:pPr>
            <a:r>
              <a:rPr b="0" i="0" lang="en-GB" sz="2000" u="none" cap="none" strike="noStrike">
                <a:solidFill>
                  <a:srgbClr val="FFFFFF"/>
                </a:solidFill>
                <a:latin typeface="Calibri"/>
                <a:ea typeface="Calibri"/>
                <a:cs typeface="Calibri"/>
                <a:sym typeface="Calibri"/>
              </a:rPr>
              <a:t>Check that all the information is factual &amp; up-to-date</a:t>
            </a:r>
            <a:endParaRPr b="0" i="0" sz="2000" u="none" cap="none" strike="noStrike">
              <a:solidFill>
                <a:srgbClr val="FFFFFF"/>
              </a:solidFill>
              <a:latin typeface="Calibri"/>
              <a:ea typeface="Calibri"/>
              <a:cs typeface="Calibri"/>
              <a:sym typeface="Calibri"/>
            </a:endParaRPr>
          </a:p>
          <a:p>
            <a:pPr indent="-355600" lvl="0" marL="457200" marR="0" rtl="0" algn="l">
              <a:lnSpc>
                <a:spcPct val="100000"/>
              </a:lnSpc>
              <a:spcBef>
                <a:spcPts val="0"/>
              </a:spcBef>
              <a:spcAft>
                <a:spcPts val="0"/>
              </a:spcAft>
              <a:buClr>
                <a:srgbClr val="FFFFFF"/>
              </a:buClr>
              <a:buSzPts val="2000"/>
              <a:buFont typeface="Calibri"/>
              <a:buChar char="➔"/>
            </a:pPr>
            <a:r>
              <a:rPr b="0" i="0" lang="en-GB" sz="2000" u="none" cap="none" strike="noStrike">
                <a:solidFill>
                  <a:srgbClr val="FFFFFF"/>
                </a:solidFill>
                <a:latin typeface="Calibri"/>
                <a:ea typeface="Calibri"/>
                <a:cs typeface="Calibri"/>
                <a:sym typeface="Calibri"/>
              </a:rPr>
              <a:t>Include stats, facts &amp; figures, outcomes and evidence</a:t>
            </a:r>
            <a:endParaRPr b="0" i="0" sz="2000" u="sng" cap="none" strike="noStrike">
              <a:solidFill>
                <a:srgbClr val="FFFFFF"/>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33A5"/>
        </a:solidFill>
      </p:bgPr>
    </p:bg>
    <p:spTree>
      <p:nvGrpSpPr>
        <p:cNvPr id="351" name="Shape 351"/>
        <p:cNvGrpSpPr/>
        <p:nvPr/>
      </p:nvGrpSpPr>
      <p:grpSpPr>
        <a:xfrm>
          <a:off x="0" y="0"/>
          <a:ext cx="0" cy="0"/>
          <a:chOff x="0" y="0"/>
          <a:chExt cx="0" cy="0"/>
        </a:xfrm>
      </p:grpSpPr>
      <p:sp>
        <p:nvSpPr>
          <p:cNvPr id="352" name="Google Shape;352;p34"/>
          <p:cNvSpPr txBox="1"/>
          <p:nvPr/>
        </p:nvSpPr>
        <p:spPr>
          <a:xfrm>
            <a:off x="3103350" y="1971900"/>
            <a:ext cx="2937300" cy="119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rgbClr val="FFFFFF"/>
                </a:solidFill>
                <a:latin typeface="Calibri"/>
                <a:ea typeface="Calibri"/>
                <a:cs typeface="Calibri"/>
                <a:sym typeface="Calibri"/>
              </a:rPr>
              <a:t>Questions</a:t>
            </a:r>
            <a:endParaRPr b="1" i="0" sz="4400" u="none" cap="none" strike="noStrike">
              <a:solidFill>
                <a:srgbClr val="FFFFFF"/>
              </a:solidFill>
              <a:latin typeface="Calibri"/>
              <a:ea typeface="Calibri"/>
              <a:cs typeface="Calibri"/>
              <a:sym typeface="Calibri"/>
            </a:endParaRPr>
          </a:p>
        </p:txBody>
      </p:sp>
      <p:pic>
        <p:nvPicPr>
          <p:cNvPr id="353" name="Google Shape;353;p34"/>
          <p:cNvPicPr preferRelativeResize="0"/>
          <p:nvPr/>
        </p:nvPicPr>
        <p:blipFill rotWithShape="1">
          <a:blip r:embed="rId3">
            <a:alphaModFix/>
          </a:blip>
          <a:srcRect b="17676" l="7619" r="6189" t="16147"/>
          <a:stretch/>
        </p:blipFill>
        <p:spPr>
          <a:xfrm>
            <a:off x="0" y="76200"/>
            <a:ext cx="2313349" cy="7033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33A5"/>
        </a:solidFill>
      </p:bgPr>
    </p:bg>
    <p:spTree>
      <p:nvGrpSpPr>
        <p:cNvPr id="357" name="Shape 357"/>
        <p:cNvGrpSpPr/>
        <p:nvPr/>
      </p:nvGrpSpPr>
      <p:grpSpPr>
        <a:xfrm>
          <a:off x="0" y="0"/>
          <a:ext cx="0" cy="0"/>
          <a:chOff x="0" y="0"/>
          <a:chExt cx="0" cy="0"/>
        </a:xfrm>
      </p:grpSpPr>
      <p:sp>
        <p:nvSpPr>
          <p:cNvPr id="358" name="Google Shape;358;p35"/>
          <p:cNvSpPr txBox="1"/>
          <p:nvPr/>
        </p:nvSpPr>
        <p:spPr>
          <a:xfrm>
            <a:off x="3103350" y="1971900"/>
            <a:ext cx="2937300" cy="93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rPr b="1" lang="en-GB" sz="4400">
                <a:solidFill>
                  <a:srgbClr val="FFFFFF"/>
                </a:solidFill>
                <a:latin typeface="Calibri"/>
                <a:ea typeface="Calibri"/>
                <a:cs typeface="Calibri"/>
                <a:sym typeface="Calibri"/>
              </a:rPr>
              <a:t>Thank you</a:t>
            </a:r>
            <a:endParaRPr b="1" i="0" sz="4400" u="none" cap="none" strike="noStrike">
              <a:solidFill>
                <a:srgbClr val="FFFFFF"/>
              </a:solidFill>
              <a:latin typeface="Calibri"/>
              <a:ea typeface="Calibri"/>
              <a:cs typeface="Calibri"/>
              <a:sym typeface="Calibri"/>
            </a:endParaRPr>
          </a:p>
        </p:txBody>
      </p:sp>
      <p:sp>
        <p:nvSpPr>
          <p:cNvPr id="359" name="Google Shape;359;p35"/>
          <p:cNvSpPr txBox="1"/>
          <p:nvPr/>
        </p:nvSpPr>
        <p:spPr>
          <a:xfrm>
            <a:off x="90750" y="3618050"/>
            <a:ext cx="8962500" cy="14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solidFill>
                  <a:schemeClr val="lt1"/>
                </a:solidFill>
                <a:latin typeface="Calibri"/>
                <a:ea typeface="Calibri"/>
                <a:cs typeface="Calibri"/>
                <a:sym typeface="Calibri"/>
              </a:rPr>
              <a:t>Contact details:</a:t>
            </a:r>
            <a:endParaRPr b="1" sz="1600">
              <a:solidFill>
                <a:schemeClr val="lt1"/>
              </a:solidFill>
              <a:latin typeface="Calibri"/>
              <a:ea typeface="Calibri"/>
              <a:cs typeface="Calibri"/>
              <a:sym typeface="Calibri"/>
            </a:endParaRPr>
          </a:p>
          <a:p>
            <a:pPr indent="0" lvl="0" marL="0" rtl="0" algn="l">
              <a:spcBef>
                <a:spcPts val="0"/>
              </a:spcBef>
              <a:spcAft>
                <a:spcPts val="0"/>
              </a:spcAft>
              <a:buNone/>
            </a:pPr>
            <a:r>
              <a:rPr lang="en-GB" sz="1600">
                <a:solidFill>
                  <a:schemeClr val="lt1"/>
                </a:solidFill>
                <a:latin typeface="Calibri"/>
                <a:ea typeface="Calibri"/>
                <a:cs typeface="Calibri"/>
                <a:sym typeface="Calibri"/>
              </a:rPr>
              <a:t>Anica Khan - </a:t>
            </a:r>
            <a:r>
              <a:rPr lang="en-GB" sz="1600" u="sng">
                <a:solidFill>
                  <a:schemeClr val="lt1"/>
                </a:solidFill>
                <a:latin typeface="Calibri"/>
                <a:ea typeface="Calibri"/>
                <a:cs typeface="Calibri"/>
                <a:sym typeface="Calibri"/>
                <a:hlinkClick r:id="rId3">
                  <a:extLst>
                    <a:ext uri="{A12FA001-AC4F-418D-AE19-62706E023703}">
                      <ahyp:hlinkClr val="tx"/>
                    </a:ext>
                  </a:extLst>
                </a:hlinkClick>
              </a:rPr>
              <a:t>anica.khan@cabinetoffice.gov.uk</a:t>
            </a:r>
            <a:endParaRPr sz="1600">
              <a:solidFill>
                <a:schemeClr val="lt1"/>
              </a:solidFill>
              <a:latin typeface="Calibri"/>
              <a:ea typeface="Calibri"/>
              <a:cs typeface="Calibri"/>
              <a:sym typeface="Calibri"/>
            </a:endParaRPr>
          </a:p>
          <a:p>
            <a:pPr indent="0" lvl="0" marL="0" rtl="0" algn="l">
              <a:spcBef>
                <a:spcPts val="0"/>
              </a:spcBef>
              <a:spcAft>
                <a:spcPts val="0"/>
              </a:spcAft>
              <a:buNone/>
            </a:pPr>
            <a:r>
              <a:rPr lang="en-GB" sz="1600">
                <a:solidFill>
                  <a:schemeClr val="lt1"/>
                </a:solidFill>
                <a:latin typeface="Calibri"/>
                <a:ea typeface="Calibri"/>
                <a:cs typeface="Calibri"/>
                <a:sym typeface="Calibri"/>
              </a:rPr>
              <a:t>Honours - </a:t>
            </a:r>
            <a:r>
              <a:rPr lang="en-GB" sz="1600" u="sng">
                <a:solidFill>
                  <a:schemeClr val="lt1"/>
                </a:solidFill>
                <a:latin typeface="Calibri"/>
                <a:ea typeface="Calibri"/>
                <a:cs typeface="Calibri"/>
                <a:sym typeface="Calibri"/>
                <a:hlinkClick r:id="rId4">
                  <a:extLst>
                    <a:ext uri="{A12FA001-AC4F-418D-AE19-62706E023703}">
                      <ahyp:hlinkClr val="tx"/>
                    </a:ext>
                  </a:extLst>
                </a:hlinkClick>
              </a:rPr>
              <a:t>honours@cabinetoffice.gov.uk</a:t>
            </a:r>
            <a:r>
              <a:rPr lang="en-GB" sz="1600">
                <a:solidFill>
                  <a:schemeClr val="lt1"/>
                </a:solidFill>
                <a:latin typeface="Calibri"/>
                <a:ea typeface="Calibri"/>
                <a:cs typeface="Calibri"/>
                <a:sym typeface="Calibri"/>
              </a:rPr>
              <a:t> </a:t>
            </a:r>
            <a:endParaRPr sz="1600">
              <a:solidFill>
                <a:schemeClr val="lt1"/>
              </a:solidFill>
              <a:latin typeface="Calibri"/>
              <a:ea typeface="Calibri"/>
              <a:cs typeface="Calibri"/>
              <a:sym typeface="Calibri"/>
            </a:endParaRPr>
          </a:p>
          <a:p>
            <a:pPr indent="0" lvl="0" marL="0" rtl="0" algn="l">
              <a:spcBef>
                <a:spcPts val="0"/>
              </a:spcBef>
              <a:spcAft>
                <a:spcPts val="0"/>
              </a:spcAft>
              <a:buNone/>
            </a:pPr>
            <a:r>
              <a:rPr lang="en-GB" sz="1600">
                <a:solidFill>
                  <a:schemeClr val="lt1"/>
                </a:solidFill>
                <a:latin typeface="Calibri"/>
                <a:ea typeface="Calibri"/>
                <a:cs typeface="Calibri"/>
                <a:sym typeface="Calibri"/>
              </a:rPr>
              <a:t>Minal Vachheta - </a:t>
            </a:r>
            <a:r>
              <a:rPr lang="en-GB" sz="1600" u="sng">
                <a:solidFill>
                  <a:schemeClr val="lt1"/>
                </a:solidFill>
                <a:latin typeface="Calibri"/>
                <a:ea typeface="Calibri"/>
                <a:cs typeface="Calibri"/>
                <a:sym typeface="Calibri"/>
                <a:hlinkClick r:id="rId5">
                  <a:extLst>
                    <a:ext uri="{A12FA001-AC4F-418D-AE19-62706E023703}">
                      <ahyp:hlinkClr val="tx"/>
                    </a:ext>
                  </a:extLst>
                </a:hlinkClick>
              </a:rPr>
              <a:t>minal.vachheta1@cabinetoffice.gov.uk</a:t>
            </a:r>
            <a:endParaRPr sz="1600">
              <a:solidFill>
                <a:schemeClr val="lt1"/>
              </a:solidFill>
              <a:latin typeface="Calibri"/>
              <a:ea typeface="Calibri"/>
              <a:cs typeface="Calibri"/>
              <a:sym typeface="Calibri"/>
            </a:endParaRPr>
          </a:p>
          <a:p>
            <a:pPr indent="0" lvl="0" marL="0" rtl="0" algn="l">
              <a:spcBef>
                <a:spcPts val="0"/>
              </a:spcBef>
              <a:spcAft>
                <a:spcPts val="0"/>
              </a:spcAft>
              <a:buNone/>
            </a:pPr>
            <a:r>
              <a:rPr lang="en-GB" sz="1600">
                <a:solidFill>
                  <a:schemeClr val="lt1"/>
                </a:solidFill>
                <a:latin typeface="Calibri"/>
                <a:ea typeface="Calibri"/>
                <a:cs typeface="Calibri"/>
                <a:sym typeface="Calibri"/>
              </a:rPr>
              <a:t>Nicki Daniels - </a:t>
            </a:r>
            <a:r>
              <a:rPr lang="en-GB" sz="1600" u="sng">
                <a:solidFill>
                  <a:schemeClr val="lt1"/>
                </a:solidFill>
                <a:latin typeface="Calibri"/>
                <a:ea typeface="Calibri"/>
                <a:cs typeface="Calibri"/>
                <a:sym typeface="Calibri"/>
                <a:hlinkClick r:id="rId6">
                  <a:extLst>
                    <a:ext uri="{A12FA001-AC4F-418D-AE19-62706E023703}">
                      <ahyp:hlinkClr val="tx"/>
                    </a:ext>
                  </a:extLst>
                </a:hlinkClick>
              </a:rPr>
              <a:t>nicki.daniels@cabinetoffice.gov.uk</a:t>
            </a:r>
            <a:r>
              <a:rPr lang="en-GB" sz="1600">
                <a:solidFill>
                  <a:schemeClr val="lt1"/>
                </a:solidFill>
                <a:latin typeface="Calibri"/>
                <a:ea typeface="Calibri"/>
                <a:cs typeface="Calibri"/>
                <a:sym typeface="Calibri"/>
              </a:rPr>
              <a:t> </a:t>
            </a:r>
            <a:endParaRPr sz="1600">
              <a:solidFill>
                <a:schemeClr val="lt1"/>
              </a:solidFill>
              <a:latin typeface="Calibri"/>
              <a:ea typeface="Calibri"/>
              <a:cs typeface="Calibri"/>
              <a:sym typeface="Calibri"/>
            </a:endParaRPr>
          </a:p>
        </p:txBody>
      </p:sp>
      <p:pic>
        <p:nvPicPr>
          <p:cNvPr id="360" name="Google Shape;360;p35"/>
          <p:cNvPicPr preferRelativeResize="0"/>
          <p:nvPr/>
        </p:nvPicPr>
        <p:blipFill rotWithShape="1">
          <a:blip r:embed="rId7">
            <a:alphaModFix/>
          </a:blip>
          <a:srcRect b="17676" l="7619" r="6189" t="16147"/>
          <a:stretch/>
        </p:blipFill>
        <p:spPr>
          <a:xfrm>
            <a:off x="0" y="76200"/>
            <a:ext cx="2313349" cy="7033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33A5"/>
        </a:solidFill>
      </p:bgPr>
    </p:bg>
    <p:spTree>
      <p:nvGrpSpPr>
        <p:cNvPr id="73" name="Shape 73"/>
        <p:cNvGrpSpPr/>
        <p:nvPr/>
      </p:nvGrpSpPr>
      <p:grpSpPr>
        <a:xfrm>
          <a:off x="0" y="0"/>
          <a:ext cx="0" cy="0"/>
          <a:chOff x="0" y="0"/>
          <a:chExt cx="0" cy="0"/>
        </a:xfrm>
      </p:grpSpPr>
      <p:pic>
        <p:nvPicPr>
          <p:cNvPr id="74" name="Google Shape;74;p16"/>
          <p:cNvPicPr preferRelativeResize="0"/>
          <p:nvPr/>
        </p:nvPicPr>
        <p:blipFill rotWithShape="1">
          <a:blip r:embed="rId3">
            <a:alphaModFix/>
          </a:blip>
          <a:srcRect b="17676" l="7619" r="6189" t="16147"/>
          <a:stretch/>
        </p:blipFill>
        <p:spPr>
          <a:xfrm>
            <a:off x="0" y="76200"/>
            <a:ext cx="2313349" cy="703374"/>
          </a:xfrm>
          <a:prstGeom prst="rect">
            <a:avLst/>
          </a:prstGeom>
          <a:noFill/>
          <a:ln>
            <a:noFill/>
          </a:ln>
        </p:spPr>
      </p:pic>
      <p:sp>
        <p:nvSpPr>
          <p:cNvPr id="75" name="Google Shape;75;p16"/>
          <p:cNvSpPr txBox="1"/>
          <p:nvPr/>
        </p:nvSpPr>
        <p:spPr>
          <a:xfrm>
            <a:off x="0" y="820575"/>
            <a:ext cx="9144000" cy="529200"/>
          </a:xfrm>
          <a:prstGeom prst="rect">
            <a:avLst/>
          </a:prstGeom>
          <a:solidFill>
            <a:srgbClr val="1D70B8"/>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GB" sz="2000">
                <a:solidFill>
                  <a:schemeClr val="lt1"/>
                </a:solidFill>
              </a:rPr>
              <a:t>The Most Excellent Order of the British Empire</a:t>
            </a:r>
            <a:endParaRPr b="1" sz="2000">
              <a:solidFill>
                <a:srgbClr val="FFFFFF"/>
              </a:solidFill>
            </a:endParaRPr>
          </a:p>
        </p:txBody>
      </p:sp>
      <p:sp>
        <p:nvSpPr>
          <p:cNvPr id="76" name="Google Shape;76;p16"/>
          <p:cNvSpPr txBox="1"/>
          <p:nvPr/>
        </p:nvSpPr>
        <p:spPr>
          <a:xfrm>
            <a:off x="5822988" y="247150"/>
            <a:ext cx="3321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500" u="sng" cap="none" strike="noStrike">
                <a:solidFill>
                  <a:srgbClr val="FFFFFF"/>
                </a:solidFill>
                <a:latin typeface="Calibri"/>
                <a:ea typeface="Calibri"/>
                <a:cs typeface="Calibri"/>
                <a:sym typeface="Calibri"/>
                <a:hlinkClick r:id="rId4">
                  <a:extLst>
                    <a:ext uri="{A12FA001-AC4F-418D-AE19-62706E023703}">
                      <ahyp:hlinkClr val="tx"/>
                    </a:ext>
                  </a:extLst>
                </a:hlinkClick>
              </a:rPr>
              <a:t>https://honours.cabinetoffice.gov.uk/</a:t>
            </a:r>
            <a:endParaRPr b="0" i="0" sz="1500" u="none" cap="none" strike="noStrike">
              <a:solidFill>
                <a:srgbClr val="FFFFFF"/>
              </a:solidFill>
              <a:latin typeface="Calibri"/>
              <a:ea typeface="Calibri"/>
              <a:cs typeface="Calibri"/>
              <a:sym typeface="Calibri"/>
            </a:endParaRPr>
          </a:p>
        </p:txBody>
      </p:sp>
      <p:sp>
        <p:nvSpPr>
          <p:cNvPr id="77" name="Google Shape;77;p16"/>
          <p:cNvSpPr txBox="1"/>
          <p:nvPr/>
        </p:nvSpPr>
        <p:spPr>
          <a:xfrm>
            <a:off x="0" y="1349775"/>
            <a:ext cx="9098400" cy="738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lt1"/>
              </a:buClr>
              <a:buSzPts val="1800"/>
              <a:buFont typeface="Calibri"/>
              <a:buChar char="●"/>
            </a:pPr>
            <a:r>
              <a:rPr lang="en-GB" sz="1800">
                <a:solidFill>
                  <a:schemeClr val="lt1"/>
                </a:solidFill>
                <a:latin typeface="Calibri"/>
                <a:ea typeface="Calibri"/>
                <a:cs typeface="Calibri"/>
                <a:sym typeface="Calibri"/>
              </a:rPr>
              <a:t>The main Order in use is The Most Excellent Order of the British Empire, these are the honours which are published twice a year. There are different levels of awards in the Order.</a:t>
            </a:r>
            <a:endParaRPr sz="1800">
              <a:solidFill>
                <a:schemeClr val="lt1"/>
              </a:solidFill>
              <a:latin typeface="Calibri"/>
              <a:ea typeface="Calibri"/>
              <a:cs typeface="Calibri"/>
              <a:sym typeface="Calibri"/>
            </a:endParaRPr>
          </a:p>
        </p:txBody>
      </p:sp>
      <p:sp>
        <p:nvSpPr>
          <p:cNvPr id="78" name="Google Shape;78;p16"/>
          <p:cNvSpPr txBox="1"/>
          <p:nvPr/>
        </p:nvSpPr>
        <p:spPr>
          <a:xfrm>
            <a:off x="532825" y="2156250"/>
            <a:ext cx="788400" cy="41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000">
                <a:solidFill>
                  <a:schemeClr val="lt1"/>
                </a:solidFill>
                <a:latin typeface="Calibri"/>
                <a:ea typeface="Calibri"/>
                <a:cs typeface="Calibri"/>
                <a:sym typeface="Calibri"/>
              </a:rPr>
              <a:t>BEM</a:t>
            </a:r>
            <a:endParaRPr sz="2000">
              <a:solidFill>
                <a:schemeClr val="lt1"/>
              </a:solidFill>
              <a:latin typeface="Calibri"/>
              <a:ea typeface="Calibri"/>
              <a:cs typeface="Calibri"/>
              <a:sym typeface="Calibri"/>
            </a:endParaRPr>
          </a:p>
        </p:txBody>
      </p:sp>
      <p:sp>
        <p:nvSpPr>
          <p:cNvPr id="79" name="Google Shape;79;p16"/>
          <p:cNvSpPr txBox="1"/>
          <p:nvPr/>
        </p:nvSpPr>
        <p:spPr>
          <a:xfrm>
            <a:off x="2087975" y="2156250"/>
            <a:ext cx="788400" cy="41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000">
                <a:solidFill>
                  <a:schemeClr val="lt1"/>
                </a:solidFill>
                <a:latin typeface="Calibri"/>
                <a:ea typeface="Calibri"/>
                <a:cs typeface="Calibri"/>
                <a:sym typeface="Calibri"/>
              </a:rPr>
              <a:t>MBE</a:t>
            </a:r>
            <a:endParaRPr sz="2000">
              <a:solidFill>
                <a:schemeClr val="lt1"/>
              </a:solidFill>
              <a:latin typeface="Calibri"/>
              <a:ea typeface="Calibri"/>
              <a:cs typeface="Calibri"/>
              <a:sym typeface="Calibri"/>
            </a:endParaRPr>
          </a:p>
        </p:txBody>
      </p:sp>
      <p:sp>
        <p:nvSpPr>
          <p:cNvPr id="80" name="Google Shape;80;p16"/>
          <p:cNvSpPr txBox="1"/>
          <p:nvPr/>
        </p:nvSpPr>
        <p:spPr>
          <a:xfrm>
            <a:off x="3605225" y="2156250"/>
            <a:ext cx="788400" cy="41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000">
                <a:solidFill>
                  <a:schemeClr val="lt1"/>
                </a:solidFill>
                <a:latin typeface="Calibri"/>
                <a:ea typeface="Calibri"/>
                <a:cs typeface="Calibri"/>
                <a:sym typeface="Calibri"/>
              </a:rPr>
              <a:t>OBE</a:t>
            </a:r>
            <a:endParaRPr sz="2000">
              <a:solidFill>
                <a:schemeClr val="lt1"/>
              </a:solidFill>
              <a:latin typeface="Calibri"/>
              <a:ea typeface="Calibri"/>
              <a:cs typeface="Calibri"/>
              <a:sym typeface="Calibri"/>
            </a:endParaRPr>
          </a:p>
        </p:txBody>
      </p:sp>
      <p:sp>
        <p:nvSpPr>
          <p:cNvPr id="81" name="Google Shape;81;p16"/>
          <p:cNvSpPr txBox="1"/>
          <p:nvPr/>
        </p:nvSpPr>
        <p:spPr>
          <a:xfrm>
            <a:off x="6803425" y="2156250"/>
            <a:ext cx="1668900" cy="41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000">
                <a:solidFill>
                  <a:schemeClr val="lt1"/>
                </a:solidFill>
                <a:latin typeface="Calibri"/>
                <a:ea typeface="Calibri"/>
                <a:cs typeface="Calibri"/>
                <a:sym typeface="Calibri"/>
              </a:rPr>
              <a:t>DBE / Kt</a:t>
            </a:r>
            <a:endParaRPr sz="2000">
              <a:solidFill>
                <a:schemeClr val="lt1"/>
              </a:solidFill>
              <a:latin typeface="Calibri"/>
              <a:ea typeface="Calibri"/>
              <a:cs typeface="Calibri"/>
              <a:sym typeface="Calibri"/>
            </a:endParaRPr>
          </a:p>
        </p:txBody>
      </p:sp>
      <p:sp>
        <p:nvSpPr>
          <p:cNvPr id="82" name="Google Shape;82;p16"/>
          <p:cNvSpPr txBox="1"/>
          <p:nvPr/>
        </p:nvSpPr>
        <p:spPr>
          <a:xfrm>
            <a:off x="5008675" y="2156238"/>
            <a:ext cx="788400" cy="41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000">
                <a:solidFill>
                  <a:schemeClr val="lt1"/>
                </a:solidFill>
                <a:latin typeface="Calibri"/>
                <a:ea typeface="Calibri"/>
                <a:cs typeface="Calibri"/>
                <a:sym typeface="Calibri"/>
              </a:rPr>
              <a:t>C</a:t>
            </a:r>
            <a:r>
              <a:rPr lang="en-GB" sz="2000">
                <a:solidFill>
                  <a:schemeClr val="lt1"/>
                </a:solidFill>
                <a:latin typeface="Calibri"/>
                <a:ea typeface="Calibri"/>
                <a:cs typeface="Calibri"/>
                <a:sym typeface="Calibri"/>
              </a:rPr>
              <a:t>BE</a:t>
            </a:r>
            <a:endParaRPr sz="2000">
              <a:solidFill>
                <a:schemeClr val="lt1"/>
              </a:solidFill>
              <a:latin typeface="Calibri"/>
              <a:ea typeface="Calibri"/>
              <a:cs typeface="Calibri"/>
              <a:sym typeface="Calibri"/>
            </a:endParaRPr>
          </a:p>
        </p:txBody>
      </p:sp>
      <p:pic>
        <p:nvPicPr>
          <p:cNvPr id="83" name="Google Shape;83;p16"/>
          <p:cNvPicPr preferRelativeResize="0"/>
          <p:nvPr/>
        </p:nvPicPr>
        <p:blipFill rotWithShape="1">
          <a:blip r:embed="rId5">
            <a:alphaModFix/>
          </a:blip>
          <a:srcRect b="0" l="28857" r="27012" t="0"/>
          <a:stretch/>
        </p:blipFill>
        <p:spPr>
          <a:xfrm>
            <a:off x="274551" y="2571749"/>
            <a:ext cx="1241150" cy="1874950"/>
          </a:xfrm>
          <a:prstGeom prst="rect">
            <a:avLst/>
          </a:prstGeom>
          <a:noFill/>
          <a:ln>
            <a:noFill/>
          </a:ln>
        </p:spPr>
      </p:pic>
      <p:pic>
        <p:nvPicPr>
          <p:cNvPr id="84" name="Google Shape;84;p16"/>
          <p:cNvPicPr preferRelativeResize="0"/>
          <p:nvPr/>
        </p:nvPicPr>
        <p:blipFill rotWithShape="1">
          <a:blip r:embed="rId6">
            <a:alphaModFix/>
          </a:blip>
          <a:srcRect b="0" l="0" r="0" t="0"/>
          <a:stretch/>
        </p:blipFill>
        <p:spPr>
          <a:xfrm>
            <a:off x="1235775" y="2571750"/>
            <a:ext cx="2293250" cy="1626742"/>
          </a:xfrm>
          <a:prstGeom prst="rect">
            <a:avLst/>
          </a:prstGeom>
          <a:noFill/>
          <a:ln>
            <a:noFill/>
          </a:ln>
        </p:spPr>
      </p:pic>
      <p:pic>
        <p:nvPicPr>
          <p:cNvPr id="85" name="Google Shape;85;p16"/>
          <p:cNvPicPr preferRelativeResize="0"/>
          <p:nvPr/>
        </p:nvPicPr>
        <p:blipFill rotWithShape="1">
          <a:blip r:embed="rId7">
            <a:alphaModFix/>
          </a:blip>
          <a:srcRect b="0" l="0" r="0" t="0"/>
          <a:stretch/>
        </p:blipFill>
        <p:spPr>
          <a:xfrm>
            <a:off x="2739001" y="2639325"/>
            <a:ext cx="2338776" cy="1559174"/>
          </a:xfrm>
          <a:prstGeom prst="rect">
            <a:avLst/>
          </a:prstGeom>
          <a:noFill/>
          <a:ln>
            <a:noFill/>
          </a:ln>
        </p:spPr>
      </p:pic>
      <p:pic>
        <p:nvPicPr>
          <p:cNvPr id="86" name="Google Shape;86;p16"/>
          <p:cNvPicPr preferRelativeResize="0"/>
          <p:nvPr/>
        </p:nvPicPr>
        <p:blipFill rotWithShape="1">
          <a:blip r:embed="rId8">
            <a:alphaModFix/>
          </a:blip>
          <a:srcRect b="0" l="0" r="0" t="0"/>
          <a:stretch/>
        </p:blipFill>
        <p:spPr>
          <a:xfrm>
            <a:off x="4238325" y="2697275"/>
            <a:ext cx="2293250" cy="1528842"/>
          </a:xfrm>
          <a:prstGeom prst="rect">
            <a:avLst/>
          </a:prstGeom>
          <a:noFill/>
          <a:ln>
            <a:noFill/>
          </a:ln>
        </p:spPr>
      </p:pic>
      <p:pic>
        <p:nvPicPr>
          <p:cNvPr id="87" name="Google Shape;87;p16"/>
          <p:cNvPicPr preferRelativeResize="0"/>
          <p:nvPr/>
        </p:nvPicPr>
        <p:blipFill rotWithShape="1">
          <a:blip r:embed="rId9">
            <a:alphaModFix/>
          </a:blip>
          <a:srcRect b="0" l="0" r="0" t="0"/>
          <a:stretch/>
        </p:blipFill>
        <p:spPr>
          <a:xfrm>
            <a:off x="5797075" y="2775800"/>
            <a:ext cx="2020126" cy="1346758"/>
          </a:xfrm>
          <a:prstGeom prst="rect">
            <a:avLst/>
          </a:prstGeom>
          <a:noFill/>
          <a:ln>
            <a:noFill/>
          </a:ln>
        </p:spPr>
      </p:pic>
      <p:pic>
        <p:nvPicPr>
          <p:cNvPr id="88" name="Google Shape;88;p16"/>
          <p:cNvPicPr preferRelativeResize="0"/>
          <p:nvPr/>
        </p:nvPicPr>
        <p:blipFill rotWithShape="1">
          <a:blip r:embed="rId10">
            <a:alphaModFix/>
          </a:blip>
          <a:srcRect b="0" l="0" r="0" t="0"/>
          <a:stretch/>
        </p:blipFill>
        <p:spPr>
          <a:xfrm>
            <a:off x="7043922" y="2775800"/>
            <a:ext cx="2117002" cy="14112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33A5"/>
        </a:solidFill>
      </p:bgPr>
    </p:bg>
    <p:spTree>
      <p:nvGrpSpPr>
        <p:cNvPr id="92" name="Shape 92"/>
        <p:cNvGrpSpPr/>
        <p:nvPr/>
      </p:nvGrpSpPr>
      <p:grpSpPr>
        <a:xfrm>
          <a:off x="0" y="0"/>
          <a:ext cx="0" cy="0"/>
          <a:chOff x="0" y="0"/>
          <a:chExt cx="0" cy="0"/>
        </a:xfrm>
      </p:grpSpPr>
      <p:sp>
        <p:nvSpPr>
          <p:cNvPr id="93" name="Google Shape;93;p17"/>
          <p:cNvSpPr txBox="1"/>
          <p:nvPr/>
        </p:nvSpPr>
        <p:spPr>
          <a:xfrm>
            <a:off x="888375" y="1980000"/>
            <a:ext cx="7554000" cy="118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200"/>
              <a:buFont typeface="Arial"/>
              <a:buNone/>
            </a:pPr>
            <a:r>
              <a:rPr b="1" i="0" lang="en-GB" sz="5200" u="none" cap="none" strike="noStrike">
                <a:solidFill>
                  <a:srgbClr val="FFFFFF"/>
                </a:solidFill>
                <a:latin typeface="Calibri"/>
                <a:ea typeface="Calibri"/>
                <a:cs typeface="Calibri"/>
                <a:sym typeface="Calibri"/>
              </a:rPr>
              <a:t>The Honours process</a:t>
            </a:r>
            <a:endParaRPr b="1" i="0" sz="5200" u="none" cap="none" strike="noStrike">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33A5"/>
        </a:solidFill>
      </p:bgPr>
    </p:bg>
    <p:spTree>
      <p:nvGrpSpPr>
        <p:cNvPr id="98" name="Shape 98"/>
        <p:cNvGrpSpPr/>
        <p:nvPr/>
      </p:nvGrpSpPr>
      <p:grpSpPr>
        <a:xfrm>
          <a:off x="0" y="0"/>
          <a:ext cx="0" cy="0"/>
          <a:chOff x="0" y="0"/>
          <a:chExt cx="0" cy="0"/>
        </a:xfrm>
      </p:grpSpPr>
      <p:sp>
        <p:nvSpPr>
          <p:cNvPr id="99" name="Google Shape;99;p18"/>
          <p:cNvSpPr txBox="1"/>
          <p:nvPr/>
        </p:nvSpPr>
        <p:spPr>
          <a:xfrm>
            <a:off x="2260813" y="3393775"/>
            <a:ext cx="1711800" cy="14775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GB">
                <a:solidFill>
                  <a:schemeClr val="lt1"/>
                </a:solidFill>
                <a:latin typeface="Calibri"/>
                <a:ea typeface="Calibri"/>
                <a:cs typeface="Calibri"/>
                <a:sym typeface="Calibri"/>
              </a:rPr>
              <a:t>Local case is sent to Lord Lieutenant for validation and relevant departments for comments</a:t>
            </a:r>
            <a:endParaRPr b="0" i="0" sz="1400" u="none" cap="none" strike="noStrike">
              <a:solidFill>
                <a:schemeClr val="lt1"/>
              </a:solidFill>
              <a:latin typeface="Calibri"/>
              <a:ea typeface="Calibri"/>
              <a:cs typeface="Calibri"/>
              <a:sym typeface="Calibri"/>
            </a:endParaRPr>
          </a:p>
        </p:txBody>
      </p:sp>
      <p:sp>
        <p:nvSpPr>
          <p:cNvPr id="100" name="Google Shape;100;p18"/>
          <p:cNvSpPr txBox="1"/>
          <p:nvPr/>
        </p:nvSpPr>
        <p:spPr>
          <a:xfrm>
            <a:off x="7364875" y="2703275"/>
            <a:ext cx="1641300" cy="12621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lang="en-GB">
                <a:solidFill>
                  <a:schemeClr val="lt1"/>
                </a:solidFill>
                <a:latin typeface="Calibri"/>
                <a:ea typeface="Calibri"/>
                <a:cs typeface="Calibri"/>
                <a:sym typeface="Calibri"/>
              </a:rPr>
              <a:t>Successful nominations are submitted for the next round of committees</a:t>
            </a:r>
            <a:endParaRPr b="0" i="0" sz="1400" u="none" cap="none" strike="noStrike">
              <a:solidFill>
                <a:schemeClr val="lt1"/>
              </a:solidFill>
              <a:latin typeface="Calibri"/>
              <a:ea typeface="Calibri"/>
              <a:cs typeface="Calibri"/>
              <a:sym typeface="Calibri"/>
            </a:endParaRPr>
          </a:p>
        </p:txBody>
      </p:sp>
      <p:sp>
        <p:nvSpPr>
          <p:cNvPr id="101" name="Google Shape;101;p18"/>
          <p:cNvSpPr/>
          <p:nvPr/>
        </p:nvSpPr>
        <p:spPr>
          <a:xfrm rot="-250759">
            <a:off x="1584351" y="2458922"/>
            <a:ext cx="522790" cy="225604"/>
          </a:xfrm>
          <a:prstGeom prst="righ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8"/>
          <p:cNvSpPr/>
          <p:nvPr/>
        </p:nvSpPr>
        <p:spPr>
          <a:xfrm rot="1106097">
            <a:off x="1603476" y="3096198"/>
            <a:ext cx="484777" cy="226735"/>
          </a:xfrm>
          <a:prstGeom prst="righ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8"/>
          <p:cNvSpPr/>
          <p:nvPr/>
        </p:nvSpPr>
        <p:spPr>
          <a:xfrm>
            <a:off x="6742394" y="3096915"/>
            <a:ext cx="444900" cy="225300"/>
          </a:xfrm>
          <a:prstGeom prst="righ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8"/>
          <p:cNvSpPr/>
          <p:nvPr/>
        </p:nvSpPr>
        <p:spPr>
          <a:xfrm>
            <a:off x="4082266" y="2405350"/>
            <a:ext cx="404700" cy="225300"/>
          </a:xfrm>
          <a:prstGeom prst="righ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8"/>
          <p:cNvSpPr txBox="1"/>
          <p:nvPr>
            <p:ph type="title"/>
          </p:nvPr>
        </p:nvSpPr>
        <p:spPr>
          <a:xfrm>
            <a:off x="0" y="723750"/>
            <a:ext cx="9144000" cy="529200"/>
          </a:xfrm>
          <a:prstGeom prst="rect">
            <a:avLst/>
          </a:prstGeom>
          <a:solidFill>
            <a:srgbClr val="1D70B8"/>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b="1" lang="en-GB" sz="2000">
                <a:solidFill>
                  <a:schemeClr val="lt1"/>
                </a:solidFill>
              </a:rPr>
              <a:t>Public nominations process</a:t>
            </a:r>
            <a:endParaRPr b="1" sz="2000">
              <a:solidFill>
                <a:schemeClr val="lt1"/>
              </a:solidFill>
            </a:endParaRPr>
          </a:p>
        </p:txBody>
      </p:sp>
      <p:sp>
        <p:nvSpPr>
          <p:cNvPr id="106" name="Google Shape;106;p18"/>
          <p:cNvSpPr txBox="1"/>
          <p:nvPr/>
        </p:nvSpPr>
        <p:spPr>
          <a:xfrm>
            <a:off x="5763738" y="234500"/>
            <a:ext cx="3321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500" u="sng" cap="none" strike="noStrike">
                <a:solidFill>
                  <a:schemeClr val="lt1"/>
                </a:solidFill>
                <a:latin typeface="Calibri"/>
                <a:ea typeface="Calibri"/>
                <a:cs typeface="Calibri"/>
                <a:sym typeface="Calibri"/>
                <a:hlinkClick r:id="rId3">
                  <a:extLst>
                    <a:ext uri="{A12FA001-AC4F-418D-AE19-62706E023703}">
                      <ahyp:hlinkClr val="tx"/>
                    </a:ext>
                  </a:extLst>
                </a:hlinkClick>
              </a:rPr>
              <a:t>https://honours.cabinetoffice.gov.uk/</a:t>
            </a:r>
            <a:endParaRPr b="0" i="0" sz="1500" u="none" cap="none" strike="noStrike">
              <a:solidFill>
                <a:schemeClr val="lt1"/>
              </a:solidFill>
              <a:latin typeface="Calibri"/>
              <a:ea typeface="Calibri"/>
              <a:cs typeface="Calibri"/>
              <a:sym typeface="Calibri"/>
            </a:endParaRPr>
          </a:p>
        </p:txBody>
      </p:sp>
      <p:pic>
        <p:nvPicPr>
          <p:cNvPr id="107" name="Google Shape;107;p18"/>
          <p:cNvPicPr preferRelativeResize="0"/>
          <p:nvPr/>
        </p:nvPicPr>
        <p:blipFill rotWithShape="1">
          <a:blip r:embed="rId4">
            <a:alphaModFix/>
          </a:blip>
          <a:srcRect b="17676" l="7619" r="6189" t="16147"/>
          <a:stretch/>
        </p:blipFill>
        <p:spPr>
          <a:xfrm>
            <a:off x="0" y="76200"/>
            <a:ext cx="2313349" cy="703374"/>
          </a:xfrm>
          <a:prstGeom prst="rect">
            <a:avLst/>
          </a:prstGeom>
          <a:noFill/>
          <a:ln>
            <a:noFill/>
          </a:ln>
        </p:spPr>
      </p:pic>
      <p:grpSp>
        <p:nvGrpSpPr>
          <p:cNvPr id="108" name="Google Shape;108;p18"/>
          <p:cNvGrpSpPr/>
          <p:nvPr/>
        </p:nvGrpSpPr>
        <p:grpSpPr>
          <a:xfrm>
            <a:off x="173849" y="2363322"/>
            <a:ext cx="1035198" cy="1046758"/>
            <a:chOff x="514106" y="3619335"/>
            <a:chExt cx="1205400" cy="1218719"/>
          </a:xfrm>
        </p:grpSpPr>
        <p:grpSp>
          <p:nvGrpSpPr>
            <p:cNvPr id="109" name="Google Shape;109;p18"/>
            <p:cNvGrpSpPr/>
            <p:nvPr/>
          </p:nvGrpSpPr>
          <p:grpSpPr>
            <a:xfrm>
              <a:off x="514106" y="3619335"/>
              <a:ext cx="1205400" cy="887700"/>
              <a:chOff x="514106" y="3619335"/>
              <a:chExt cx="1205400" cy="887700"/>
            </a:xfrm>
          </p:grpSpPr>
          <p:sp>
            <p:nvSpPr>
              <p:cNvPr id="110" name="Google Shape;110;p18"/>
              <p:cNvSpPr/>
              <p:nvPr/>
            </p:nvSpPr>
            <p:spPr>
              <a:xfrm>
                <a:off x="604707" y="3619335"/>
                <a:ext cx="1024200" cy="887700"/>
              </a:xfrm>
              <a:prstGeom prst="ellipse">
                <a:avLst/>
              </a:prstGeom>
              <a:solidFill>
                <a:srgbClr val="1D70B8"/>
              </a:solidFill>
              <a:ln cap="flat" cmpd="sng" w="8175">
                <a:solidFill>
                  <a:schemeClr val="dk2"/>
                </a:solidFill>
                <a:prstDash val="solid"/>
                <a:round/>
                <a:headEnd len="sm" w="sm" type="none"/>
                <a:tailEnd len="sm" w="sm" type="none"/>
              </a:ln>
            </p:spPr>
            <p:txBody>
              <a:bodyPr anchorCtr="0" anchor="ctr" bIns="78525" lIns="78525" spcFirstLastPara="1" rIns="78525" wrap="square" tIns="78525">
                <a:noAutofit/>
              </a:bodyPr>
              <a:lstStyle/>
              <a:p>
                <a:pPr indent="0" lvl="0" marL="0" marR="0" rtl="0" algn="l">
                  <a:lnSpc>
                    <a:spcPct val="100000"/>
                  </a:lnSpc>
                  <a:spcBef>
                    <a:spcPts val="0"/>
                  </a:spcBef>
                  <a:spcAft>
                    <a:spcPts val="0"/>
                  </a:spcAft>
                  <a:buClr>
                    <a:srgbClr val="000000"/>
                  </a:buClr>
                  <a:buSzPts val="1202"/>
                  <a:buFont typeface="Arial"/>
                  <a:buNone/>
                </a:pPr>
                <a:r>
                  <a:t/>
                </a:r>
                <a:endParaRPr b="0" i="0" sz="1202" u="none" cap="none" strike="noStrike">
                  <a:solidFill>
                    <a:srgbClr val="000000"/>
                  </a:solidFill>
                  <a:latin typeface="Arial"/>
                  <a:ea typeface="Arial"/>
                  <a:cs typeface="Arial"/>
                  <a:sym typeface="Arial"/>
                </a:endParaRPr>
              </a:p>
            </p:txBody>
          </p:sp>
          <p:sp>
            <p:nvSpPr>
              <p:cNvPr id="111" name="Google Shape;111;p18"/>
              <p:cNvSpPr txBox="1"/>
              <p:nvPr/>
            </p:nvSpPr>
            <p:spPr>
              <a:xfrm>
                <a:off x="514106" y="3789774"/>
                <a:ext cx="1205400" cy="554100"/>
              </a:xfrm>
              <a:prstGeom prst="rect">
                <a:avLst/>
              </a:prstGeom>
              <a:noFill/>
              <a:ln>
                <a:noFill/>
              </a:ln>
            </p:spPr>
            <p:txBody>
              <a:bodyPr anchorCtr="0" anchor="t" bIns="78525" lIns="78525" spcFirstLastPara="1" rIns="78525" wrap="square" tIns="78525">
                <a:spAutoFit/>
              </a:bodyPr>
              <a:lstStyle/>
              <a:p>
                <a:pPr indent="0" lvl="0" marL="0" marR="0" rtl="0" algn="ctr">
                  <a:lnSpc>
                    <a:spcPct val="100000"/>
                  </a:lnSpc>
                  <a:spcBef>
                    <a:spcPts val="0"/>
                  </a:spcBef>
                  <a:spcAft>
                    <a:spcPts val="0"/>
                  </a:spcAft>
                  <a:buClr>
                    <a:srgbClr val="000000"/>
                  </a:buClr>
                  <a:buSzPts val="1031"/>
                  <a:buFont typeface="Arial"/>
                  <a:buNone/>
                </a:pPr>
                <a:r>
                  <a:rPr b="1" i="0" lang="en-GB" sz="1031" u="none" cap="none" strike="noStrike">
                    <a:solidFill>
                      <a:schemeClr val="lt1"/>
                    </a:solidFill>
                    <a:latin typeface="Calibri"/>
                    <a:ea typeface="Calibri"/>
                    <a:cs typeface="Calibri"/>
                    <a:sym typeface="Calibri"/>
                  </a:rPr>
                  <a:t>Public Nominations</a:t>
                </a:r>
                <a:endParaRPr b="1" i="0" sz="1031" u="none" cap="none" strike="noStrike">
                  <a:solidFill>
                    <a:schemeClr val="lt1"/>
                  </a:solidFill>
                  <a:latin typeface="Calibri"/>
                  <a:ea typeface="Calibri"/>
                  <a:cs typeface="Calibri"/>
                  <a:sym typeface="Calibri"/>
                </a:endParaRPr>
              </a:p>
            </p:txBody>
          </p:sp>
        </p:grpSp>
        <p:grpSp>
          <p:nvGrpSpPr>
            <p:cNvPr id="112" name="Google Shape;112;p18"/>
            <p:cNvGrpSpPr/>
            <p:nvPr/>
          </p:nvGrpSpPr>
          <p:grpSpPr>
            <a:xfrm>
              <a:off x="514106" y="4356254"/>
              <a:ext cx="1205400" cy="481800"/>
              <a:chOff x="514106" y="4356254"/>
              <a:chExt cx="1205400" cy="481800"/>
            </a:xfrm>
          </p:grpSpPr>
          <p:sp>
            <p:nvSpPr>
              <p:cNvPr id="113" name="Google Shape;113;p18"/>
              <p:cNvSpPr/>
              <p:nvPr/>
            </p:nvSpPr>
            <p:spPr>
              <a:xfrm>
                <a:off x="514106" y="4356254"/>
                <a:ext cx="1205400" cy="481800"/>
              </a:xfrm>
              <a:prstGeom prst="rect">
                <a:avLst/>
              </a:prstGeom>
              <a:solidFill>
                <a:srgbClr val="1D70B8"/>
              </a:solidFill>
              <a:ln cap="flat" cmpd="sng" w="16350">
                <a:solidFill>
                  <a:schemeClr val="dk1"/>
                </a:solidFill>
                <a:prstDash val="solid"/>
                <a:round/>
                <a:headEnd len="sm" w="sm" type="none"/>
                <a:tailEnd len="sm" w="sm" type="none"/>
              </a:ln>
            </p:spPr>
            <p:txBody>
              <a:bodyPr anchorCtr="0" anchor="ctr" bIns="78525" lIns="78525" spcFirstLastPara="1" rIns="78525" wrap="square" tIns="78525">
                <a:noAutofit/>
              </a:bodyPr>
              <a:lstStyle/>
              <a:p>
                <a:pPr indent="0" lvl="0" marL="0" marR="0" rtl="0" algn="l">
                  <a:lnSpc>
                    <a:spcPct val="100000"/>
                  </a:lnSpc>
                  <a:spcBef>
                    <a:spcPts val="0"/>
                  </a:spcBef>
                  <a:spcAft>
                    <a:spcPts val="0"/>
                  </a:spcAft>
                  <a:buClr>
                    <a:srgbClr val="000000"/>
                  </a:buClr>
                  <a:buSzPts val="1202"/>
                  <a:buFont typeface="Arial"/>
                  <a:buNone/>
                </a:pPr>
                <a:r>
                  <a:t/>
                </a:r>
                <a:endParaRPr b="0" i="0" sz="1202" u="none" cap="none" strike="noStrike">
                  <a:solidFill>
                    <a:srgbClr val="000000"/>
                  </a:solidFill>
                  <a:latin typeface="Arial"/>
                  <a:ea typeface="Arial"/>
                  <a:cs typeface="Arial"/>
                  <a:sym typeface="Arial"/>
                </a:endParaRPr>
              </a:p>
            </p:txBody>
          </p:sp>
          <p:pic>
            <p:nvPicPr>
              <p:cNvPr id="114" name="Google Shape;114;p18"/>
              <p:cNvPicPr preferRelativeResize="0"/>
              <p:nvPr/>
            </p:nvPicPr>
            <p:blipFill>
              <a:blip r:embed="rId5">
                <a:alphaModFix/>
              </a:blip>
              <a:stretch>
                <a:fillRect/>
              </a:stretch>
            </p:blipFill>
            <p:spPr>
              <a:xfrm>
                <a:off x="558200" y="4484499"/>
                <a:ext cx="1117210" cy="225300"/>
              </a:xfrm>
              <a:prstGeom prst="rect">
                <a:avLst/>
              </a:prstGeom>
              <a:noFill/>
              <a:ln>
                <a:noFill/>
              </a:ln>
            </p:spPr>
          </p:pic>
        </p:grpSp>
      </p:grpSp>
      <p:sp>
        <p:nvSpPr>
          <p:cNvPr id="115" name="Google Shape;115;p18"/>
          <p:cNvSpPr txBox="1"/>
          <p:nvPr/>
        </p:nvSpPr>
        <p:spPr>
          <a:xfrm>
            <a:off x="2242588" y="2059913"/>
            <a:ext cx="1711800" cy="8313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GB">
                <a:solidFill>
                  <a:schemeClr val="lt1"/>
                </a:solidFill>
                <a:latin typeface="Calibri"/>
                <a:ea typeface="Calibri"/>
                <a:cs typeface="Calibri"/>
                <a:sym typeface="Calibri"/>
              </a:rPr>
              <a:t>Nomination is sent to the relevant HM Government Dept </a:t>
            </a:r>
            <a:endParaRPr b="0" i="0" sz="1400" u="none" cap="none" strike="noStrike">
              <a:solidFill>
                <a:schemeClr val="lt1"/>
              </a:solidFill>
              <a:latin typeface="Calibri"/>
              <a:ea typeface="Calibri"/>
              <a:cs typeface="Calibri"/>
              <a:sym typeface="Calibri"/>
            </a:endParaRPr>
          </a:p>
        </p:txBody>
      </p:sp>
      <p:sp>
        <p:nvSpPr>
          <p:cNvPr id="116" name="Google Shape;116;p18"/>
          <p:cNvSpPr txBox="1"/>
          <p:nvPr/>
        </p:nvSpPr>
        <p:spPr>
          <a:xfrm>
            <a:off x="4763625" y="2059913"/>
            <a:ext cx="1711800" cy="1046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GB">
                <a:solidFill>
                  <a:schemeClr val="lt1"/>
                </a:solidFill>
                <a:latin typeface="Calibri"/>
                <a:ea typeface="Calibri"/>
                <a:cs typeface="Calibri"/>
                <a:sym typeface="Calibri"/>
              </a:rPr>
              <a:t>Nomination goes through checks and internal departmental sifts</a:t>
            </a:r>
            <a:endParaRPr b="0" i="0" sz="1400" u="none" cap="none" strike="noStrike">
              <a:solidFill>
                <a:schemeClr val="lt1"/>
              </a:solidFill>
              <a:latin typeface="Calibri"/>
              <a:ea typeface="Calibri"/>
              <a:cs typeface="Calibri"/>
              <a:sym typeface="Calibri"/>
            </a:endParaRPr>
          </a:p>
        </p:txBody>
      </p:sp>
      <p:sp>
        <p:nvSpPr>
          <p:cNvPr id="117" name="Google Shape;117;p18"/>
          <p:cNvSpPr/>
          <p:nvPr/>
        </p:nvSpPr>
        <p:spPr>
          <a:xfrm>
            <a:off x="4121766" y="3728050"/>
            <a:ext cx="404700" cy="225300"/>
          </a:xfrm>
          <a:prstGeom prst="righ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8"/>
          <p:cNvSpPr txBox="1"/>
          <p:nvPr/>
        </p:nvSpPr>
        <p:spPr>
          <a:xfrm>
            <a:off x="4813525" y="3466850"/>
            <a:ext cx="1711800" cy="8313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GB">
                <a:solidFill>
                  <a:schemeClr val="lt1"/>
                </a:solidFill>
                <a:latin typeface="Calibri"/>
                <a:ea typeface="Calibri"/>
                <a:cs typeface="Calibri"/>
                <a:sym typeface="Calibri"/>
              </a:rPr>
              <a:t>Nomination goes to Cabinet Office internal sift</a:t>
            </a:r>
            <a:endParaRPr b="0" i="0" sz="1400" u="none" cap="none" strike="noStrike">
              <a:solidFill>
                <a:schemeClr val="lt1"/>
              </a:solidFill>
              <a:latin typeface="Calibri"/>
              <a:ea typeface="Calibri"/>
              <a:cs typeface="Calibri"/>
              <a:sym typeface="Calibri"/>
            </a:endParaRPr>
          </a:p>
        </p:txBody>
      </p:sp>
      <p:sp>
        <p:nvSpPr>
          <p:cNvPr id="119" name="Google Shape;119;p18"/>
          <p:cNvSpPr txBox="1"/>
          <p:nvPr/>
        </p:nvSpPr>
        <p:spPr>
          <a:xfrm>
            <a:off x="75125" y="1310350"/>
            <a:ext cx="1505100" cy="5850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GB" sz="1300">
                <a:solidFill>
                  <a:schemeClr val="lt1"/>
                </a:solidFill>
                <a:latin typeface="Calibri"/>
                <a:ea typeface="Calibri"/>
                <a:cs typeface="Calibri"/>
                <a:sym typeface="Calibri"/>
              </a:rPr>
              <a:t>Public nominations made by the public</a:t>
            </a:r>
            <a:endParaRPr b="0" i="0" sz="1300" u="none" cap="none" strike="noStrike">
              <a:solidFill>
                <a:schemeClr val="lt1"/>
              </a:solidFill>
              <a:latin typeface="Calibri"/>
              <a:ea typeface="Calibri"/>
              <a:cs typeface="Calibri"/>
              <a:sym typeface="Calibri"/>
            </a:endParaRPr>
          </a:p>
        </p:txBody>
      </p:sp>
      <p:sp>
        <p:nvSpPr>
          <p:cNvPr id="120" name="Google Shape;120;p18"/>
          <p:cNvSpPr txBox="1"/>
          <p:nvPr/>
        </p:nvSpPr>
        <p:spPr>
          <a:xfrm>
            <a:off x="118950" y="4091925"/>
            <a:ext cx="1371900" cy="5850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GB" sz="1300">
                <a:solidFill>
                  <a:schemeClr val="lt1"/>
                </a:solidFill>
                <a:latin typeface="Calibri"/>
                <a:ea typeface="Calibri"/>
                <a:cs typeface="Calibri"/>
                <a:sym typeface="Calibri"/>
              </a:rPr>
              <a:t>Lord Lieutenants nominations</a:t>
            </a:r>
            <a:endParaRPr b="0" i="0" sz="1300" u="none" cap="none" strike="noStrike">
              <a:solidFill>
                <a:schemeClr val="lt1"/>
              </a:solidFill>
              <a:latin typeface="Calibri"/>
              <a:ea typeface="Calibri"/>
              <a:cs typeface="Calibri"/>
              <a:sym typeface="Calibri"/>
            </a:endParaRPr>
          </a:p>
        </p:txBody>
      </p:sp>
      <p:sp>
        <p:nvSpPr>
          <p:cNvPr id="121" name="Google Shape;121;p18"/>
          <p:cNvSpPr/>
          <p:nvPr/>
        </p:nvSpPr>
        <p:spPr>
          <a:xfrm rot="5400000">
            <a:off x="517450" y="2003648"/>
            <a:ext cx="348000" cy="225300"/>
          </a:xfrm>
          <a:prstGeom prst="righ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8"/>
          <p:cNvSpPr/>
          <p:nvPr/>
        </p:nvSpPr>
        <p:spPr>
          <a:xfrm rot="-5400000">
            <a:off x="489102" y="3638346"/>
            <a:ext cx="404700" cy="225300"/>
          </a:xfrm>
          <a:prstGeom prst="righ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33A5"/>
        </a:solidFill>
      </p:bgPr>
    </p:bg>
    <p:spTree>
      <p:nvGrpSpPr>
        <p:cNvPr id="127" name="Shape 127"/>
        <p:cNvGrpSpPr/>
        <p:nvPr/>
      </p:nvGrpSpPr>
      <p:grpSpPr>
        <a:xfrm>
          <a:off x="0" y="0"/>
          <a:ext cx="0" cy="0"/>
          <a:chOff x="0" y="0"/>
          <a:chExt cx="0" cy="0"/>
        </a:xfrm>
      </p:grpSpPr>
      <p:sp>
        <p:nvSpPr>
          <p:cNvPr id="128" name="Google Shape;128;p19"/>
          <p:cNvSpPr txBox="1"/>
          <p:nvPr/>
        </p:nvSpPr>
        <p:spPr>
          <a:xfrm>
            <a:off x="2556000" y="4290800"/>
            <a:ext cx="3054600" cy="4002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Nominations considered by committees</a:t>
            </a:r>
            <a:endParaRPr b="0" i="0" sz="1400" u="none" cap="none" strike="noStrike">
              <a:solidFill>
                <a:schemeClr val="lt1"/>
              </a:solidFill>
              <a:latin typeface="Calibri"/>
              <a:ea typeface="Calibri"/>
              <a:cs typeface="Calibri"/>
              <a:sym typeface="Calibri"/>
            </a:endParaRPr>
          </a:p>
        </p:txBody>
      </p:sp>
      <p:sp>
        <p:nvSpPr>
          <p:cNvPr id="129" name="Google Shape;129;p19"/>
          <p:cNvSpPr txBox="1"/>
          <p:nvPr/>
        </p:nvSpPr>
        <p:spPr>
          <a:xfrm>
            <a:off x="5824150" y="3949050"/>
            <a:ext cx="1641300" cy="8313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Recommendations considered by main committee </a:t>
            </a:r>
            <a:endParaRPr b="0" i="0" sz="1400" u="none" cap="none" strike="noStrike">
              <a:solidFill>
                <a:schemeClr val="lt1"/>
              </a:solidFill>
              <a:latin typeface="Calibri"/>
              <a:ea typeface="Calibri"/>
              <a:cs typeface="Calibri"/>
              <a:sym typeface="Calibri"/>
            </a:endParaRPr>
          </a:p>
        </p:txBody>
      </p:sp>
      <p:sp>
        <p:nvSpPr>
          <p:cNvPr id="130" name="Google Shape;130;p19"/>
          <p:cNvSpPr/>
          <p:nvPr/>
        </p:nvSpPr>
        <p:spPr>
          <a:xfrm rot="747025">
            <a:off x="1771997" y="2218516"/>
            <a:ext cx="523204" cy="225792"/>
          </a:xfrm>
          <a:prstGeom prst="righ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9"/>
          <p:cNvSpPr/>
          <p:nvPr/>
        </p:nvSpPr>
        <p:spPr>
          <a:xfrm rot="-1455896">
            <a:off x="1684990" y="3499416"/>
            <a:ext cx="484723" cy="227055"/>
          </a:xfrm>
          <a:prstGeom prst="righ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9"/>
          <p:cNvSpPr/>
          <p:nvPr/>
        </p:nvSpPr>
        <p:spPr>
          <a:xfrm>
            <a:off x="5799663" y="2866140"/>
            <a:ext cx="444900" cy="225300"/>
          </a:xfrm>
          <a:prstGeom prst="righ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3" name="Google Shape;133;p19"/>
          <p:cNvPicPr preferRelativeResize="0"/>
          <p:nvPr/>
        </p:nvPicPr>
        <p:blipFill rotWithShape="1">
          <a:blip r:embed="rId3">
            <a:alphaModFix/>
          </a:blip>
          <a:srcRect b="0" l="0" r="0" t="0"/>
          <a:stretch/>
        </p:blipFill>
        <p:spPr>
          <a:xfrm>
            <a:off x="7792435" y="2536244"/>
            <a:ext cx="796072" cy="1347014"/>
          </a:xfrm>
          <a:prstGeom prst="rect">
            <a:avLst/>
          </a:prstGeom>
          <a:noFill/>
          <a:ln>
            <a:noFill/>
          </a:ln>
        </p:spPr>
      </p:pic>
      <p:sp>
        <p:nvSpPr>
          <p:cNvPr id="134" name="Google Shape;134;p19"/>
          <p:cNvSpPr/>
          <p:nvPr/>
        </p:nvSpPr>
        <p:spPr>
          <a:xfrm>
            <a:off x="7189207" y="2866140"/>
            <a:ext cx="444900" cy="225300"/>
          </a:xfrm>
          <a:prstGeom prst="righ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9"/>
          <p:cNvSpPr/>
          <p:nvPr/>
        </p:nvSpPr>
        <p:spPr>
          <a:xfrm rot="-5400000">
            <a:off x="7978455" y="2075352"/>
            <a:ext cx="423900" cy="236100"/>
          </a:xfrm>
          <a:prstGeom prst="righ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6" name="Google Shape;136;p19"/>
          <p:cNvGrpSpPr/>
          <p:nvPr/>
        </p:nvGrpSpPr>
        <p:grpSpPr>
          <a:xfrm>
            <a:off x="7829713" y="1352538"/>
            <a:ext cx="721500" cy="611712"/>
            <a:chOff x="7829713" y="1352538"/>
            <a:chExt cx="721500" cy="611712"/>
          </a:xfrm>
        </p:grpSpPr>
        <p:sp>
          <p:nvSpPr>
            <p:cNvPr id="137" name="Google Shape;137;p19"/>
            <p:cNvSpPr/>
            <p:nvPr/>
          </p:nvSpPr>
          <p:spPr>
            <a:xfrm>
              <a:off x="7829713" y="1352550"/>
              <a:ext cx="721500" cy="611700"/>
            </a:xfrm>
            <a:prstGeom prst="ellipse">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8" name="Google Shape;138;p19"/>
            <p:cNvPicPr preferRelativeResize="0"/>
            <p:nvPr/>
          </p:nvPicPr>
          <p:blipFill rotWithShape="1">
            <a:blip r:embed="rId4">
              <a:alphaModFix/>
            </a:blip>
            <a:srcRect b="0" l="0" r="0" t="0"/>
            <a:stretch/>
          </p:blipFill>
          <p:spPr>
            <a:xfrm>
              <a:off x="7947132" y="1352538"/>
              <a:ext cx="486674" cy="463898"/>
            </a:xfrm>
            <a:prstGeom prst="rect">
              <a:avLst/>
            </a:prstGeom>
            <a:noFill/>
            <a:ln>
              <a:noFill/>
            </a:ln>
          </p:spPr>
        </p:pic>
      </p:grpSp>
      <p:grpSp>
        <p:nvGrpSpPr>
          <p:cNvPr id="139" name="Google Shape;139;p19"/>
          <p:cNvGrpSpPr/>
          <p:nvPr/>
        </p:nvGrpSpPr>
        <p:grpSpPr>
          <a:xfrm>
            <a:off x="2748774" y="2115898"/>
            <a:ext cx="658200" cy="599700"/>
            <a:chOff x="2869124" y="2575098"/>
            <a:chExt cx="658200" cy="599700"/>
          </a:xfrm>
        </p:grpSpPr>
        <p:sp>
          <p:nvSpPr>
            <p:cNvPr id="140" name="Google Shape;140;p19"/>
            <p:cNvSpPr/>
            <p:nvPr/>
          </p:nvSpPr>
          <p:spPr>
            <a:xfrm>
              <a:off x="2869124" y="2575098"/>
              <a:ext cx="658200" cy="599700"/>
            </a:xfrm>
            <a:prstGeom prst="cube">
              <a:avLst>
                <a:gd fmla="val 25000"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1" name="Google Shape;141;p19"/>
            <p:cNvPicPr preferRelativeResize="0"/>
            <p:nvPr/>
          </p:nvPicPr>
          <p:blipFill rotWithShape="1">
            <a:blip r:embed="rId5">
              <a:alphaModFix/>
            </a:blip>
            <a:srcRect b="7641" l="0" r="0" t="7649"/>
            <a:stretch/>
          </p:blipFill>
          <p:spPr>
            <a:xfrm>
              <a:off x="2925935" y="2781749"/>
              <a:ext cx="404832" cy="326877"/>
            </a:xfrm>
            <a:prstGeom prst="rect">
              <a:avLst/>
            </a:prstGeom>
            <a:noFill/>
            <a:ln>
              <a:noFill/>
            </a:ln>
          </p:spPr>
        </p:pic>
      </p:grpSp>
      <p:grpSp>
        <p:nvGrpSpPr>
          <p:cNvPr id="142" name="Google Shape;142;p19"/>
          <p:cNvGrpSpPr/>
          <p:nvPr/>
        </p:nvGrpSpPr>
        <p:grpSpPr>
          <a:xfrm>
            <a:off x="4030658" y="2115921"/>
            <a:ext cx="658200" cy="599700"/>
            <a:chOff x="3962533" y="2575108"/>
            <a:chExt cx="658200" cy="599700"/>
          </a:xfrm>
        </p:grpSpPr>
        <p:sp>
          <p:nvSpPr>
            <p:cNvPr id="143" name="Google Shape;143;p19"/>
            <p:cNvSpPr/>
            <p:nvPr/>
          </p:nvSpPr>
          <p:spPr>
            <a:xfrm>
              <a:off x="3962533" y="2575108"/>
              <a:ext cx="658200" cy="599700"/>
            </a:xfrm>
            <a:prstGeom prst="cube">
              <a:avLst>
                <a:gd fmla="val 25000"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4" name="Google Shape;144;p19"/>
            <p:cNvPicPr preferRelativeResize="0"/>
            <p:nvPr/>
          </p:nvPicPr>
          <p:blipFill rotWithShape="1">
            <a:blip r:embed="rId6">
              <a:alphaModFix/>
            </a:blip>
            <a:srcRect b="0" l="0" r="0" t="0"/>
            <a:stretch/>
          </p:blipFill>
          <p:spPr>
            <a:xfrm>
              <a:off x="4017322" y="2781748"/>
              <a:ext cx="342926" cy="326877"/>
            </a:xfrm>
            <a:prstGeom prst="rect">
              <a:avLst/>
            </a:prstGeom>
            <a:noFill/>
            <a:ln>
              <a:noFill/>
            </a:ln>
          </p:spPr>
        </p:pic>
      </p:grpSp>
      <p:grpSp>
        <p:nvGrpSpPr>
          <p:cNvPr id="145" name="Google Shape;145;p19"/>
          <p:cNvGrpSpPr/>
          <p:nvPr/>
        </p:nvGrpSpPr>
        <p:grpSpPr>
          <a:xfrm>
            <a:off x="4723366" y="2115933"/>
            <a:ext cx="658200" cy="599700"/>
            <a:chOff x="4516566" y="2575108"/>
            <a:chExt cx="658200" cy="599700"/>
          </a:xfrm>
        </p:grpSpPr>
        <p:sp>
          <p:nvSpPr>
            <p:cNvPr id="146" name="Google Shape;146;p19"/>
            <p:cNvSpPr/>
            <p:nvPr/>
          </p:nvSpPr>
          <p:spPr>
            <a:xfrm>
              <a:off x="4516566" y="2575108"/>
              <a:ext cx="658200" cy="599700"/>
            </a:xfrm>
            <a:prstGeom prst="cube">
              <a:avLst>
                <a:gd fmla="val 25000"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7" name="Google Shape;147;p19"/>
            <p:cNvPicPr preferRelativeResize="0"/>
            <p:nvPr/>
          </p:nvPicPr>
          <p:blipFill rotWithShape="1">
            <a:blip r:embed="rId7">
              <a:alphaModFix/>
            </a:blip>
            <a:srcRect b="3985" l="0" r="0" t="3976"/>
            <a:stretch/>
          </p:blipFill>
          <p:spPr>
            <a:xfrm>
              <a:off x="4592363" y="2781749"/>
              <a:ext cx="342927" cy="326877"/>
            </a:xfrm>
            <a:prstGeom prst="rect">
              <a:avLst/>
            </a:prstGeom>
            <a:noFill/>
            <a:ln>
              <a:noFill/>
            </a:ln>
          </p:spPr>
        </p:pic>
      </p:grpSp>
      <p:grpSp>
        <p:nvGrpSpPr>
          <p:cNvPr id="148" name="Google Shape;148;p19"/>
          <p:cNvGrpSpPr/>
          <p:nvPr/>
        </p:nvGrpSpPr>
        <p:grpSpPr>
          <a:xfrm>
            <a:off x="5305376" y="2115933"/>
            <a:ext cx="658200" cy="599700"/>
            <a:chOff x="5070301" y="2575108"/>
            <a:chExt cx="658200" cy="599700"/>
          </a:xfrm>
        </p:grpSpPr>
        <p:sp>
          <p:nvSpPr>
            <p:cNvPr id="149" name="Google Shape;149;p19"/>
            <p:cNvSpPr/>
            <p:nvPr/>
          </p:nvSpPr>
          <p:spPr>
            <a:xfrm>
              <a:off x="5070301" y="2575108"/>
              <a:ext cx="658200" cy="599700"/>
            </a:xfrm>
            <a:prstGeom prst="cube">
              <a:avLst>
                <a:gd fmla="val 25000"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0" name="Google Shape;150;p19"/>
            <p:cNvPicPr preferRelativeResize="0"/>
            <p:nvPr/>
          </p:nvPicPr>
          <p:blipFill rotWithShape="1">
            <a:blip r:embed="rId8">
              <a:alphaModFix/>
            </a:blip>
            <a:srcRect b="0" l="0" r="0" t="0"/>
            <a:stretch/>
          </p:blipFill>
          <p:spPr>
            <a:xfrm>
              <a:off x="5120962" y="2781749"/>
              <a:ext cx="342926" cy="326877"/>
            </a:xfrm>
            <a:prstGeom prst="rect">
              <a:avLst/>
            </a:prstGeom>
            <a:noFill/>
            <a:ln>
              <a:noFill/>
            </a:ln>
          </p:spPr>
        </p:pic>
      </p:grpSp>
      <p:grpSp>
        <p:nvGrpSpPr>
          <p:cNvPr id="151" name="Google Shape;151;p19"/>
          <p:cNvGrpSpPr/>
          <p:nvPr/>
        </p:nvGrpSpPr>
        <p:grpSpPr>
          <a:xfrm>
            <a:off x="2678474" y="2960848"/>
            <a:ext cx="658200" cy="599700"/>
            <a:chOff x="2783074" y="3269748"/>
            <a:chExt cx="658200" cy="599700"/>
          </a:xfrm>
        </p:grpSpPr>
        <p:sp>
          <p:nvSpPr>
            <p:cNvPr id="152" name="Google Shape;152;p19"/>
            <p:cNvSpPr/>
            <p:nvPr/>
          </p:nvSpPr>
          <p:spPr>
            <a:xfrm>
              <a:off x="2783074" y="3269748"/>
              <a:ext cx="658200" cy="599700"/>
            </a:xfrm>
            <a:prstGeom prst="cube">
              <a:avLst>
                <a:gd fmla="val 25000"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3" name="Google Shape;153;p19"/>
            <p:cNvPicPr preferRelativeResize="0"/>
            <p:nvPr/>
          </p:nvPicPr>
          <p:blipFill rotWithShape="1">
            <a:blip r:embed="rId9">
              <a:alphaModFix/>
            </a:blip>
            <a:srcRect b="0" l="0" r="0" t="0"/>
            <a:stretch/>
          </p:blipFill>
          <p:spPr>
            <a:xfrm>
              <a:off x="2845870" y="3490815"/>
              <a:ext cx="342926" cy="326877"/>
            </a:xfrm>
            <a:prstGeom prst="rect">
              <a:avLst/>
            </a:prstGeom>
            <a:noFill/>
            <a:ln>
              <a:noFill/>
            </a:ln>
          </p:spPr>
        </p:pic>
      </p:grpSp>
      <p:grpSp>
        <p:nvGrpSpPr>
          <p:cNvPr id="154" name="Google Shape;154;p19"/>
          <p:cNvGrpSpPr/>
          <p:nvPr/>
        </p:nvGrpSpPr>
        <p:grpSpPr>
          <a:xfrm>
            <a:off x="3284465" y="2960859"/>
            <a:ext cx="658200" cy="599700"/>
            <a:chOff x="3330765" y="3269759"/>
            <a:chExt cx="658200" cy="599700"/>
          </a:xfrm>
        </p:grpSpPr>
        <p:sp>
          <p:nvSpPr>
            <p:cNvPr id="155" name="Google Shape;155;p19"/>
            <p:cNvSpPr/>
            <p:nvPr/>
          </p:nvSpPr>
          <p:spPr>
            <a:xfrm>
              <a:off x="3330765" y="3269759"/>
              <a:ext cx="658200" cy="599700"/>
            </a:xfrm>
            <a:prstGeom prst="cube">
              <a:avLst>
                <a:gd fmla="val 25000"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6" name="Google Shape;156;p19"/>
            <p:cNvPicPr preferRelativeResize="0"/>
            <p:nvPr/>
          </p:nvPicPr>
          <p:blipFill rotWithShape="1">
            <a:blip r:embed="rId10">
              <a:alphaModFix/>
            </a:blip>
            <a:srcRect b="7641" l="0" r="0" t="7649"/>
            <a:stretch/>
          </p:blipFill>
          <p:spPr>
            <a:xfrm>
              <a:off x="3371595" y="3490815"/>
              <a:ext cx="404832" cy="326877"/>
            </a:xfrm>
            <a:prstGeom prst="rect">
              <a:avLst/>
            </a:prstGeom>
            <a:noFill/>
            <a:ln>
              <a:noFill/>
            </a:ln>
          </p:spPr>
        </p:pic>
      </p:grpSp>
      <p:grpSp>
        <p:nvGrpSpPr>
          <p:cNvPr id="157" name="Google Shape;157;p19"/>
          <p:cNvGrpSpPr/>
          <p:nvPr/>
        </p:nvGrpSpPr>
        <p:grpSpPr>
          <a:xfrm>
            <a:off x="3900629" y="2960859"/>
            <a:ext cx="658200" cy="599700"/>
            <a:chOff x="3890066" y="3269759"/>
            <a:chExt cx="658200" cy="599700"/>
          </a:xfrm>
        </p:grpSpPr>
        <p:sp>
          <p:nvSpPr>
            <p:cNvPr id="158" name="Google Shape;158;p19"/>
            <p:cNvSpPr/>
            <p:nvPr/>
          </p:nvSpPr>
          <p:spPr>
            <a:xfrm>
              <a:off x="3890066" y="3269759"/>
              <a:ext cx="658200" cy="599700"/>
            </a:xfrm>
            <a:prstGeom prst="cube">
              <a:avLst>
                <a:gd fmla="val 25000" name="adj"/>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9" name="Google Shape;159;p19"/>
            <p:cNvPicPr preferRelativeResize="0"/>
            <p:nvPr/>
          </p:nvPicPr>
          <p:blipFill rotWithShape="1">
            <a:blip r:embed="rId11">
              <a:alphaModFix/>
            </a:blip>
            <a:srcRect b="0" l="1210" r="1210" t="0"/>
            <a:stretch/>
          </p:blipFill>
          <p:spPr>
            <a:xfrm>
              <a:off x="3959236" y="3486760"/>
              <a:ext cx="342925" cy="334981"/>
            </a:xfrm>
            <a:prstGeom prst="rect">
              <a:avLst/>
            </a:prstGeom>
            <a:noFill/>
            <a:ln>
              <a:noFill/>
            </a:ln>
          </p:spPr>
        </p:pic>
      </p:grpSp>
      <p:grpSp>
        <p:nvGrpSpPr>
          <p:cNvPr id="160" name="Google Shape;160;p19"/>
          <p:cNvGrpSpPr/>
          <p:nvPr/>
        </p:nvGrpSpPr>
        <p:grpSpPr>
          <a:xfrm>
            <a:off x="4463848" y="2960859"/>
            <a:ext cx="658200" cy="599700"/>
            <a:chOff x="4444098" y="3269759"/>
            <a:chExt cx="658200" cy="599700"/>
          </a:xfrm>
        </p:grpSpPr>
        <p:sp>
          <p:nvSpPr>
            <p:cNvPr id="161" name="Google Shape;161;p19"/>
            <p:cNvSpPr/>
            <p:nvPr/>
          </p:nvSpPr>
          <p:spPr>
            <a:xfrm>
              <a:off x="4444098" y="3269759"/>
              <a:ext cx="658200" cy="599700"/>
            </a:xfrm>
            <a:prstGeom prst="cube">
              <a:avLst>
                <a:gd fmla="val 25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2" name="Google Shape;162;p19"/>
            <p:cNvPicPr preferRelativeResize="0"/>
            <p:nvPr/>
          </p:nvPicPr>
          <p:blipFill rotWithShape="1">
            <a:blip r:embed="rId12">
              <a:alphaModFix/>
            </a:blip>
            <a:srcRect b="0" l="0" r="0" t="0"/>
            <a:stretch/>
          </p:blipFill>
          <p:spPr>
            <a:xfrm>
              <a:off x="4484954" y="3442264"/>
              <a:ext cx="444795" cy="423979"/>
            </a:xfrm>
            <a:prstGeom prst="rect">
              <a:avLst/>
            </a:prstGeom>
            <a:noFill/>
            <a:ln>
              <a:noFill/>
            </a:ln>
          </p:spPr>
        </p:pic>
      </p:grpSp>
      <p:grpSp>
        <p:nvGrpSpPr>
          <p:cNvPr id="163" name="Google Shape;163;p19"/>
          <p:cNvGrpSpPr/>
          <p:nvPr/>
        </p:nvGrpSpPr>
        <p:grpSpPr>
          <a:xfrm>
            <a:off x="4998159" y="2960859"/>
            <a:ext cx="658200" cy="599700"/>
            <a:chOff x="4997834" y="3269759"/>
            <a:chExt cx="658200" cy="599700"/>
          </a:xfrm>
        </p:grpSpPr>
        <p:sp>
          <p:nvSpPr>
            <p:cNvPr id="164" name="Google Shape;164;p19"/>
            <p:cNvSpPr/>
            <p:nvPr/>
          </p:nvSpPr>
          <p:spPr>
            <a:xfrm>
              <a:off x="4997834" y="3269759"/>
              <a:ext cx="658200" cy="599700"/>
            </a:xfrm>
            <a:prstGeom prst="cube">
              <a:avLst>
                <a:gd fmla="val 25000" name="adj"/>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5" name="Google Shape;165;p19"/>
            <p:cNvPicPr preferRelativeResize="0"/>
            <p:nvPr/>
          </p:nvPicPr>
          <p:blipFill rotWithShape="1">
            <a:blip r:embed="rId13">
              <a:alphaModFix/>
            </a:blip>
            <a:srcRect b="0" l="0" r="0" t="0"/>
            <a:stretch/>
          </p:blipFill>
          <p:spPr>
            <a:xfrm>
              <a:off x="5072582" y="3490815"/>
              <a:ext cx="342926" cy="326877"/>
            </a:xfrm>
            <a:prstGeom prst="rect">
              <a:avLst/>
            </a:prstGeom>
            <a:noFill/>
            <a:ln>
              <a:noFill/>
            </a:ln>
          </p:spPr>
        </p:pic>
      </p:grpSp>
      <p:grpSp>
        <p:nvGrpSpPr>
          <p:cNvPr id="166" name="Google Shape;166;p19"/>
          <p:cNvGrpSpPr/>
          <p:nvPr/>
        </p:nvGrpSpPr>
        <p:grpSpPr>
          <a:xfrm>
            <a:off x="6372688" y="2678958"/>
            <a:ext cx="658200" cy="599700"/>
            <a:chOff x="6387863" y="2832158"/>
            <a:chExt cx="658200" cy="599700"/>
          </a:xfrm>
        </p:grpSpPr>
        <p:sp>
          <p:nvSpPr>
            <p:cNvPr id="167" name="Google Shape;167;p19"/>
            <p:cNvSpPr/>
            <p:nvPr/>
          </p:nvSpPr>
          <p:spPr>
            <a:xfrm>
              <a:off x="6387863" y="2832158"/>
              <a:ext cx="658200" cy="599700"/>
            </a:xfrm>
            <a:prstGeom prst="cube">
              <a:avLst>
                <a:gd fmla="val 25000"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8" name="Google Shape;168;p19"/>
            <p:cNvPicPr preferRelativeResize="0"/>
            <p:nvPr/>
          </p:nvPicPr>
          <p:blipFill rotWithShape="1">
            <a:blip r:embed="rId14">
              <a:alphaModFix/>
            </a:blip>
            <a:srcRect b="0" l="0" r="0" t="0"/>
            <a:stretch/>
          </p:blipFill>
          <p:spPr>
            <a:xfrm>
              <a:off x="6448960" y="3023363"/>
              <a:ext cx="404832" cy="385887"/>
            </a:xfrm>
            <a:prstGeom prst="rect">
              <a:avLst/>
            </a:prstGeom>
            <a:noFill/>
            <a:ln>
              <a:noFill/>
            </a:ln>
          </p:spPr>
        </p:pic>
      </p:grpSp>
      <p:sp>
        <p:nvSpPr>
          <p:cNvPr id="169" name="Google Shape;169;p19"/>
          <p:cNvSpPr/>
          <p:nvPr/>
        </p:nvSpPr>
        <p:spPr>
          <a:xfrm>
            <a:off x="2194951" y="2861125"/>
            <a:ext cx="404700" cy="225300"/>
          </a:xfrm>
          <a:prstGeom prst="righ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0" name="Google Shape;170;p19"/>
          <p:cNvGrpSpPr/>
          <p:nvPr/>
        </p:nvGrpSpPr>
        <p:grpSpPr>
          <a:xfrm>
            <a:off x="1458005" y="2674071"/>
            <a:ext cx="658226" cy="611754"/>
            <a:chOff x="1876136" y="3020448"/>
            <a:chExt cx="603600" cy="599700"/>
          </a:xfrm>
        </p:grpSpPr>
        <p:sp>
          <p:nvSpPr>
            <p:cNvPr id="171" name="Google Shape;171;p19"/>
            <p:cNvSpPr/>
            <p:nvPr/>
          </p:nvSpPr>
          <p:spPr>
            <a:xfrm>
              <a:off x="1876136" y="3020448"/>
              <a:ext cx="603600" cy="599700"/>
            </a:xfrm>
            <a:prstGeom prst="ellipse">
              <a:avLst/>
            </a:prstGeom>
            <a:solidFill>
              <a:srgbClr val="1D70B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highlight>
                  <a:schemeClr val="accent1"/>
                </a:highlight>
                <a:latin typeface="Calibri"/>
                <a:ea typeface="Calibri"/>
                <a:cs typeface="Calibri"/>
                <a:sym typeface="Calibri"/>
              </a:endParaRPr>
            </a:p>
          </p:txBody>
        </p:sp>
        <p:pic>
          <p:nvPicPr>
            <p:cNvPr id="172" name="Google Shape;172;p19"/>
            <p:cNvPicPr preferRelativeResize="0"/>
            <p:nvPr/>
          </p:nvPicPr>
          <p:blipFill rotWithShape="1">
            <a:blip r:embed="rId15">
              <a:alphaModFix/>
            </a:blip>
            <a:srcRect b="0" l="0" r="0" t="0"/>
            <a:stretch/>
          </p:blipFill>
          <p:spPr>
            <a:xfrm>
              <a:off x="1941191" y="3088405"/>
              <a:ext cx="486674" cy="463898"/>
            </a:xfrm>
            <a:prstGeom prst="rect">
              <a:avLst/>
            </a:prstGeom>
            <a:noFill/>
            <a:ln>
              <a:noFill/>
            </a:ln>
          </p:spPr>
        </p:pic>
      </p:grpSp>
      <p:sp>
        <p:nvSpPr>
          <p:cNvPr id="173" name="Google Shape;173;p19"/>
          <p:cNvSpPr txBox="1"/>
          <p:nvPr>
            <p:ph type="title"/>
          </p:nvPr>
        </p:nvSpPr>
        <p:spPr>
          <a:xfrm>
            <a:off x="0" y="723750"/>
            <a:ext cx="9144000" cy="529200"/>
          </a:xfrm>
          <a:prstGeom prst="rect">
            <a:avLst/>
          </a:prstGeom>
          <a:solidFill>
            <a:srgbClr val="1D70B8"/>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b="1" lang="en-GB" sz="2000">
                <a:solidFill>
                  <a:schemeClr val="lt1"/>
                </a:solidFill>
              </a:rPr>
              <a:t>Honours process</a:t>
            </a:r>
            <a:endParaRPr b="1" sz="2000">
              <a:solidFill>
                <a:schemeClr val="lt1"/>
              </a:solidFill>
            </a:endParaRPr>
          </a:p>
        </p:txBody>
      </p:sp>
      <p:sp>
        <p:nvSpPr>
          <p:cNvPr id="174" name="Google Shape;174;p19"/>
          <p:cNvSpPr txBox="1"/>
          <p:nvPr/>
        </p:nvSpPr>
        <p:spPr>
          <a:xfrm>
            <a:off x="5763738" y="234500"/>
            <a:ext cx="3321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500" u="sng" cap="none" strike="noStrike">
                <a:solidFill>
                  <a:schemeClr val="lt1"/>
                </a:solidFill>
                <a:latin typeface="Calibri"/>
                <a:ea typeface="Calibri"/>
                <a:cs typeface="Calibri"/>
                <a:sym typeface="Calibri"/>
                <a:hlinkClick r:id="rId16">
                  <a:extLst>
                    <a:ext uri="{A12FA001-AC4F-418D-AE19-62706E023703}">
                      <ahyp:hlinkClr val="tx"/>
                    </a:ext>
                  </a:extLst>
                </a:hlinkClick>
              </a:rPr>
              <a:t>https://honours.cabinetoffice.gov.uk/</a:t>
            </a:r>
            <a:endParaRPr b="0" i="0" sz="1500" u="none" cap="none" strike="noStrike">
              <a:solidFill>
                <a:schemeClr val="lt1"/>
              </a:solidFill>
              <a:latin typeface="Calibri"/>
              <a:ea typeface="Calibri"/>
              <a:cs typeface="Calibri"/>
              <a:sym typeface="Calibri"/>
            </a:endParaRPr>
          </a:p>
        </p:txBody>
      </p:sp>
      <p:pic>
        <p:nvPicPr>
          <p:cNvPr id="175" name="Google Shape;175;p19"/>
          <p:cNvPicPr preferRelativeResize="0"/>
          <p:nvPr/>
        </p:nvPicPr>
        <p:blipFill rotWithShape="1">
          <a:blip r:embed="rId17">
            <a:alphaModFix/>
          </a:blip>
          <a:srcRect b="17676" l="7619" r="6189" t="16147"/>
          <a:stretch/>
        </p:blipFill>
        <p:spPr>
          <a:xfrm>
            <a:off x="0" y="76200"/>
            <a:ext cx="2313349" cy="703374"/>
          </a:xfrm>
          <a:prstGeom prst="rect">
            <a:avLst/>
          </a:prstGeom>
          <a:noFill/>
          <a:ln>
            <a:noFill/>
          </a:ln>
        </p:spPr>
      </p:pic>
      <p:grpSp>
        <p:nvGrpSpPr>
          <p:cNvPr id="176" name="Google Shape;176;p19"/>
          <p:cNvGrpSpPr/>
          <p:nvPr/>
        </p:nvGrpSpPr>
        <p:grpSpPr>
          <a:xfrm>
            <a:off x="3330775" y="2109896"/>
            <a:ext cx="664348" cy="611717"/>
            <a:chOff x="3399000" y="2575108"/>
            <a:chExt cx="664348" cy="611717"/>
          </a:xfrm>
        </p:grpSpPr>
        <p:sp>
          <p:nvSpPr>
            <p:cNvPr id="177" name="Google Shape;177;p19"/>
            <p:cNvSpPr/>
            <p:nvPr/>
          </p:nvSpPr>
          <p:spPr>
            <a:xfrm>
              <a:off x="3405148" y="2575108"/>
              <a:ext cx="658200" cy="599700"/>
            </a:xfrm>
            <a:prstGeom prst="cube">
              <a:avLst>
                <a:gd fmla="val 25000"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8" name="Google Shape;178;p19"/>
            <p:cNvPicPr preferRelativeResize="0"/>
            <p:nvPr/>
          </p:nvPicPr>
          <p:blipFill>
            <a:blip r:embed="rId18">
              <a:alphaModFix/>
            </a:blip>
            <a:stretch>
              <a:fillRect/>
            </a:stretch>
          </p:blipFill>
          <p:spPr>
            <a:xfrm flipH="1">
              <a:off x="3399000" y="2716722"/>
              <a:ext cx="481800" cy="470104"/>
            </a:xfrm>
            <a:prstGeom prst="rect">
              <a:avLst/>
            </a:prstGeom>
            <a:noFill/>
            <a:ln>
              <a:noFill/>
            </a:ln>
          </p:spPr>
        </p:pic>
      </p:grpSp>
      <p:grpSp>
        <p:nvGrpSpPr>
          <p:cNvPr id="179" name="Google Shape;179;p19"/>
          <p:cNvGrpSpPr/>
          <p:nvPr/>
        </p:nvGrpSpPr>
        <p:grpSpPr>
          <a:xfrm>
            <a:off x="252594" y="3352785"/>
            <a:ext cx="1205400" cy="1218719"/>
            <a:chOff x="514106" y="3619335"/>
            <a:chExt cx="1205400" cy="1218719"/>
          </a:xfrm>
        </p:grpSpPr>
        <p:grpSp>
          <p:nvGrpSpPr>
            <p:cNvPr id="180" name="Google Shape;180;p19"/>
            <p:cNvGrpSpPr/>
            <p:nvPr/>
          </p:nvGrpSpPr>
          <p:grpSpPr>
            <a:xfrm>
              <a:off x="514106" y="3619335"/>
              <a:ext cx="1205400" cy="887700"/>
              <a:chOff x="514106" y="3619335"/>
              <a:chExt cx="1205400" cy="887700"/>
            </a:xfrm>
          </p:grpSpPr>
          <p:sp>
            <p:nvSpPr>
              <p:cNvPr id="181" name="Google Shape;181;p19"/>
              <p:cNvSpPr/>
              <p:nvPr/>
            </p:nvSpPr>
            <p:spPr>
              <a:xfrm>
                <a:off x="604707" y="3619335"/>
                <a:ext cx="1024200" cy="887700"/>
              </a:xfrm>
              <a:prstGeom prst="ellipse">
                <a:avLst/>
              </a:prstGeom>
              <a:solidFill>
                <a:srgbClr val="1D70B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9"/>
              <p:cNvSpPr txBox="1"/>
              <p:nvPr/>
            </p:nvSpPr>
            <p:spPr>
              <a:xfrm>
                <a:off x="514106" y="3789774"/>
                <a:ext cx="12054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Calibri"/>
                    <a:ea typeface="Calibri"/>
                    <a:cs typeface="Calibri"/>
                    <a:sym typeface="Calibri"/>
                  </a:rPr>
                  <a:t>Public Nominations</a:t>
                </a:r>
                <a:endParaRPr b="1" i="0" sz="1200" u="none" cap="none" strike="noStrike">
                  <a:solidFill>
                    <a:schemeClr val="lt1"/>
                  </a:solidFill>
                  <a:latin typeface="Calibri"/>
                  <a:ea typeface="Calibri"/>
                  <a:cs typeface="Calibri"/>
                  <a:sym typeface="Calibri"/>
                </a:endParaRPr>
              </a:p>
            </p:txBody>
          </p:sp>
        </p:grpSp>
        <p:grpSp>
          <p:nvGrpSpPr>
            <p:cNvPr id="183" name="Google Shape;183;p19"/>
            <p:cNvGrpSpPr/>
            <p:nvPr/>
          </p:nvGrpSpPr>
          <p:grpSpPr>
            <a:xfrm>
              <a:off x="514106" y="4356254"/>
              <a:ext cx="1205400" cy="481800"/>
              <a:chOff x="514106" y="4356254"/>
              <a:chExt cx="1205400" cy="481800"/>
            </a:xfrm>
          </p:grpSpPr>
          <p:sp>
            <p:nvSpPr>
              <p:cNvPr id="184" name="Google Shape;184;p19"/>
              <p:cNvSpPr/>
              <p:nvPr/>
            </p:nvSpPr>
            <p:spPr>
              <a:xfrm>
                <a:off x="514106" y="4356254"/>
                <a:ext cx="1205400" cy="481800"/>
              </a:xfrm>
              <a:prstGeom prst="rect">
                <a:avLst/>
              </a:prstGeom>
              <a:solidFill>
                <a:srgbClr val="1D70B8"/>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5" name="Google Shape;185;p19"/>
              <p:cNvPicPr preferRelativeResize="0"/>
              <p:nvPr/>
            </p:nvPicPr>
            <p:blipFill>
              <a:blip r:embed="rId19">
                <a:alphaModFix/>
              </a:blip>
              <a:stretch>
                <a:fillRect/>
              </a:stretch>
            </p:blipFill>
            <p:spPr>
              <a:xfrm>
                <a:off x="558200" y="4484499"/>
                <a:ext cx="1117210" cy="225300"/>
              </a:xfrm>
              <a:prstGeom prst="rect">
                <a:avLst/>
              </a:prstGeom>
              <a:noFill/>
              <a:ln>
                <a:noFill/>
              </a:ln>
            </p:spPr>
          </p:pic>
        </p:grpSp>
      </p:grpSp>
      <p:grpSp>
        <p:nvGrpSpPr>
          <p:cNvPr id="186" name="Google Shape;186;p19"/>
          <p:cNvGrpSpPr/>
          <p:nvPr/>
        </p:nvGrpSpPr>
        <p:grpSpPr>
          <a:xfrm>
            <a:off x="177606" y="1563956"/>
            <a:ext cx="1254775" cy="1258870"/>
            <a:chOff x="464731" y="1607268"/>
            <a:chExt cx="1254775" cy="1258870"/>
          </a:xfrm>
        </p:grpSpPr>
        <p:grpSp>
          <p:nvGrpSpPr>
            <p:cNvPr id="187" name="Google Shape;187;p19"/>
            <p:cNvGrpSpPr/>
            <p:nvPr/>
          </p:nvGrpSpPr>
          <p:grpSpPr>
            <a:xfrm>
              <a:off x="514106" y="1607268"/>
              <a:ext cx="1205400" cy="887700"/>
              <a:chOff x="514106" y="2301218"/>
              <a:chExt cx="1205400" cy="887700"/>
            </a:xfrm>
          </p:grpSpPr>
          <p:sp>
            <p:nvSpPr>
              <p:cNvPr id="188" name="Google Shape;188;p19"/>
              <p:cNvSpPr/>
              <p:nvPr/>
            </p:nvSpPr>
            <p:spPr>
              <a:xfrm>
                <a:off x="604707" y="2301218"/>
                <a:ext cx="1024200" cy="887700"/>
              </a:xfrm>
              <a:prstGeom prst="ellipse">
                <a:avLst/>
              </a:prstGeom>
              <a:solidFill>
                <a:srgbClr val="1D70B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9"/>
              <p:cNvSpPr txBox="1"/>
              <p:nvPr/>
            </p:nvSpPr>
            <p:spPr>
              <a:xfrm>
                <a:off x="514106" y="2471657"/>
                <a:ext cx="12054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Calibri"/>
                    <a:ea typeface="Calibri"/>
                    <a:cs typeface="Calibri"/>
                    <a:sym typeface="Calibri"/>
                  </a:rPr>
                  <a:t>Stakeholder suggestions</a:t>
                </a:r>
                <a:endParaRPr b="1" i="0" sz="1200" u="none" cap="none" strike="noStrike">
                  <a:solidFill>
                    <a:schemeClr val="lt1"/>
                  </a:solidFill>
                  <a:latin typeface="Calibri"/>
                  <a:ea typeface="Calibri"/>
                  <a:cs typeface="Calibri"/>
                  <a:sym typeface="Calibri"/>
                </a:endParaRPr>
              </a:p>
            </p:txBody>
          </p:sp>
        </p:grpSp>
        <p:grpSp>
          <p:nvGrpSpPr>
            <p:cNvPr id="190" name="Google Shape;190;p19"/>
            <p:cNvGrpSpPr/>
            <p:nvPr/>
          </p:nvGrpSpPr>
          <p:grpSpPr>
            <a:xfrm>
              <a:off x="464731" y="2405338"/>
              <a:ext cx="1205400" cy="460800"/>
              <a:chOff x="514106" y="3056063"/>
              <a:chExt cx="1205400" cy="460800"/>
            </a:xfrm>
          </p:grpSpPr>
          <p:sp>
            <p:nvSpPr>
              <p:cNvPr id="191" name="Google Shape;191;p19"/>
              <p:cNvSpPr/>
              <p:nvPr/>
            </p:nvSpPr>
            <p:spPr>
              <a:xfrm>
                <a:off x="514106" y="3056063"/>
                <a:ext cx="1205400" cy="460800"/>
              </a:xfrm>
              <a:prstGeom prst="rect">
                <a:avLst/>
              </a:prstGeom>
              <a:solidFill>
                <a:srgbClr val="1D70B8"/>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2" name="Google Shape;192;p19"/>
              <p:cNvPicPr preferRelativeResize="0"/>
              <p:nvPr/>
            </p:nvPicPr>
            <p:blipFill>
              <a:blip r:embed="rId20">
                <a:alphaModFix/>
              </a:blip>
              <a:stretch>
                <a:fillRect/>
              </a:stretch>
            </p:blipFill>
            <p:spPr>
              <a:xfrm>
                <a:off x="532775" y="3176350"/>
                <a:ext cx="1117200" cy="184259"/>
              </a:xfrm>
              <a:prstGeom prst="rect">
                <a:avLst/>
              </a:prstGeom>
              <a:noFill/>
              <a:ln>
                <a:noFill/>
              </a:ln>
            </p:spPr>
          </p:pic>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33A5"/>
        </a:solidFill>
      </p:bgPr>
    </p:bg>
    <p:spTree>
      <p:nvGrpSpPr>
        <p:cNvPr id="197" name="Shape 197"/>
        <p:cNvGrpSpPr/>
        <p:nvPr/>
      </p:nvGrpSpPr>
      <p:grpSpPr>
        <a:xfrm>
          <a:off x="0" y="0"/>
          <a:ext cx="0" cy="0"/>
          <a:chOff x="0" y="0"/>
          <a:chExt cx="0" cy="0"/>
        </a:xfrm>
      </p:grpSpPr>
      <p:grpSp>
        <p:nvGrpSpPr>
          <p:cNvPr id="198" name="Google Shape;198;p20"/>
          <p:cNvGrpSpPr/>
          <p:nvPr/>
        </p:nvGrpSpPr>
        <p:grpSpPr>
          <a:xfrm>
            <a:off x="533357" y="1503675"/>
            <a:ext cx="1132500" cy="1162500"/>
            <a:chOff x="429757" y="1503675"/>
            <a:chExt cx="1132500" cy="1162500"/>
          </a:xfrm>
        </p:grpSpPr>
        <p:sp>
          <p:nvSpPr>
            <p:cNvPr id="199" name="Google Shape;199;p20"/>
            <p:cNvSpPr/>
            <p:nvPr/>
          </p:nvSpPr>
          <p:spPr>
            <a:xfrm>
              <a:off x="429757" y="1503675"/>
              <a:ext cx="1132500" cy="1162500"/>
            </a:xfrm>
            <a:prstGeom prst="cube">
              <a:avLst>
                <a:gd fmla="val 25000"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0" name="Google Shape;200;p20"/>
            <p:cNvPicPr preferRelativeResize="0"/>
            <p:nvPr/>
          </p:nvPicPr>
          <p:blipFill rotWithShape="1">
            <a:blip r:embed="rId3">
              <a:alphaModFix/>
            </a:blip>
            <a:srcRect b="4529" l="0" r="0" t="4520"/>
            <a:stretch/>
          </p:blipFill>
          <p:spPr>
            <a:xfrm>
              <a:off x="527487" y="1904120"/>
              <a:ext cx="696430" cy="633416"/>
            </a:xfrm>
            <a:prstGeom prst="rect">
              <a:avLst/>
            </a:prstGeom>
            <a:noFill/>
            <a:ln>
              <a:noFill/>
            </a:ln>
          </p:spPr>
        </p:pic>
      </p:grpSp>
      <p:grpSp>
        <p:nvGrpSpPr>
          <p:cNvPr id="201" name="Google Shape;201;p20"/>
          <p:cNvGrpSpPr/>
          <p:nvPr/>
        </p:nvGrpSpPr>
        <p:grpSpPr>
          <a:xfrm>
            <a:off x="2277925" y="3390276"/>
            <a:ext cx="1132500" cy="1162500"/>
            <a:chOff x="1740113" y="3343276"/>
            <a:chExt cx="1132500" cy="1162500"/>
          </a:xfrm>
        </p:grpSpPr>
        <p:sp>
          <p:nvSpPr>
            <p:cNvPr id="202" name="Google Shape;202;p20"/>
            <p:cNvSpPr/>
            <p:nvPr/>
          </p:nvSpPr>
          <p:spPr>
            <a:xfrm>
              <a:off x="1740113" y="3343276"/>
              <a:ext cx="1132500" cy="1162500"/>
            </a:xfrm>
            <a:prstGeom prst="cube">
              <a:avLst>
                <a:gd fmla="val 25000"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3" name="Google Shape;203;p20"/>
            <p:cNvPicPr preferRelativeResize="0"/>
            <p:nvPr/>
          </p:nvPicPr>
          <p:blipFill rotWithShape="1">
            <a:blip r:embed="rId4">
              <a:alphaModFix/>
            </a:blip>
            <a:srcRect b="0" l="3437" r="3427" t="0"/>
            <a:stretch/>
          </p:blipFill>
          <p:spPr>
            <a:xfrm>
              <a:off x="1810333" y="3714461"/>
              <a:ext cx="696430" cy="747763"/>
            </a:xfrm>
            <a:prstGeom prst="rect">
              <a:avLst/>
            </a:prstGeom>
            <a:noFill/>
            <a:ln>
              <a:noFill/>
            </a:ln>
          </p:spPr>
        </p:pic>
      </p:grpSp>
      <p:grpSp>
        <p:nvGrpSpPr>
          <p:cNvPr id="204" name="Google Shape;204;p20"/>
          <p:cNvGrpSpPr/>
          <p:nvPr/>
        </p:nvGrpSpPr>
        <p:grpSpPr>
          <a:xfrm>
            <a:off x="429757" y="3390276"/>
            <a:ext cx="1132500" cy="1162500"/>
            <a:chOff x="299232" y="3343276"/>
            <a:chExt cx="1132500" cy="1162500"/>
          </a:xfrm>
        </p:grpSpPr>
        <p:sp>
          <p:nvSpPr>
            <p:cNvPr id="205" name="Google Shape;205;p20"/>
            <p:cNvSpPr/>
            <p:nvPr/>
          </p:nvSpPr>
          <p:spPr>
            <a:xfrm>
              <a:off x="299232" y="3343276"/>
              <a:ext cx="1132500" cy="1162500"/>
            </a:xfrm>
            <a:prstGeom prst="cube">
              <a:avLst>
                <a:gd fmla="val 25000" name="adj"/>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6" name="Google Shape;206;p20"/>
            <p:cNvPicPr preferRelativeResize="0"/>
            <p:nvPr/>
          </p:nvPicPr>
          <p:blipFill rotWithShape="1">
            <a:blip r:embed="rId5">
              <a:alphaModFix/>
            </a:blip>
            <a:srcRect b="0" l="0" r="0" t="0"/>
            <a:stretch/>
          </p:blipFill>
          <p:spPr>
            <a:xfrm>
              <a:off x="427821" y="3771634"/>
              <a:ext cx="589933" cy="633416"/>
            </a:xfrm>
            <a:prstGeom prst="rect">
              <a:avLst/>
            </a:prstGeom>
            <a:noFill/>
            <a:ln>
              <a:noFill/>
            </a:ln>
          </p:spPr>
        </p:pic>
      </p:grpSp>
      <p:sp>
        <p:nvSpPr>
          <p:cNvPr id="207" name="Google Shape;207;p20"/>
          <p:cNvSpPr txBox="1"/>
          <p:nvPr/>
        </p:nvSpPr>
        <p:spPr>
          <a:xfrm>
            <a:off x="298650" y="2666175"/>
            <a:ext cx="13947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Calibri"/>
                <a:ea typeface="Calibri"/>
                <a:cs typeface="Calibri"/>
                <a:sym typeface="Calibri"/>
              </a:rPr>
              <a:t>Arts &amp; Media</a:t>
            </a:r>
            <a:endParaRPr b="1" i="0" sz="1600" u="none" cap="none" strike="noStrike">
              <a:solidFill>
                <a:schemeClr val="lt1"/>
              </a:solidFill>
              <a:latin typeface="Calibri"/>
              <a:ea typeface="Calibri"/>
              <a:cs typeface="Calibri"/>
              <a:sym typeface="Calibri"/>
            </a:endParaRPr>
          </a:p>
        </p:txBody>
      </p:sp>
      <p:sp>
        <p:nvSpPr>
          <p:cNvPr id="208" name="Google Shape;208;p20"/>
          <p:cNvSpPr txBox="1"/>
          <p:nvPr/>
        </p:nvSpPr>
        <p:spPr>
          <a:xfrm>
            <a:off x="2463500" y="2663800"/>
            <a:ext cx="10212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Calibri"/>
                <a:ea typeface="Calibri"/>
                <a:cs typeface="Calibri"/>
                <a:sym typeface="Calibri"/>
              </a:rPr>
              <a:t>State</a:t>
            </a:r>
            <a:endParaRPr b="1" i="0" sz="1600" u="none" cap="none" strike="noStrike">
              <a:solidFill>
                <a:schemeClr val="lt1"/>
              </a:solidFill>
              <a:latin typeface="Calibri"/>
              <a:ea typeface="Calibri"/>
              <a:cs typeface="Calibri"/>
              <a:sym typeface="Calibri"/>
            </a:endParaRPr>
          </a:p>
        </p:txBody>
      </p:sp>
      <p:grpSp>
        <p:nvGrpSpPr>
          <p:cNvPr id="209" name="Google Shape;209;p20"/>
          <p:cNvGrpSpPr/>
          <p:nvPr/>
        </p:nvGrpSpPr>
        <p:grpSpPr>
          <a:xfrm>
            <a:off x="4143826" y="1503671"/>
            <a:ext cx="1132500" cy="1162500"/>
            <a:chOff x="3405301" y="1503671"/>
            <a:chExt cx="1132500" cy="1162500"/>
          </a:xfrm>
        </p:grpSpPr>
        <p:sp>
          <p:nvSpPr>
            <p:cNvPr id="210" name="Google Shape;210;p20"/>
            <p:cNvSpPr/>
            <p:nvPr/>
          </p:nvSpPr>
          <p:spPr>
            <a:xfrm>
              <a:off x="3405301" y="1503671"/>
              <a:ext cx="1132500" cy="1162500"/>
            </a:xfrm>
            <a:prstGeom prst="cube">
              <a:avLst>
                <a:gd fmla="val 25000"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1" name="Google Shape;211;p20"/>
            <p:cNvPicPr preferRelativeResize="0"/>
            <p:nvPr/>
          </p:nvPicPr>
          <p:blipFill rotWithShape="1">
            <a:blip r:embed="rId6">
              <a:alphaModFix/>
            </a:blip>
            <a:srcRect b="0" l="3437" r="3427" t="0"/>
            <a:stretch/>
          </p:blipFill>
          <p:spPr>
            <a:xfrm>
              <a:off x="3516963" y="1904086"/>
              <a:ext cx="589933" cy="633416"/>
            </a:xfrm>
            <a:prstGeom prst="rect">
              <a:avLst/>
            </a:prstGeom>
            <a:noFill/>
            <a:ln>
              <a:noFill/>
            </a:ln>
          </p:spPr>
        </p:pic>
      </p:grpSp>
      <p:sp>
        <p:nvSpPr>
          <p:cNvPr id="212" name="Google Shape;212;p20"/>
          <p:cNvSpPr txBox="1"/>
          <p:nvPr/>
        </p:nvSpPr>
        <p:spPr>
          <a:xfrm>
            <a:off x="3998965" y="2633800"/>
            <a:ext cx="1394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Calibri"/>
                <a:ea typeface="Calibri"/>
                <a:cs typeface="Calibri"/>
                <a:sym typeface="Calibri"/>
              </a:rPr>
              <a:t>Public Service</a:t>
            </a:r>
            <a:endParaRPr b="1" i="0" sz="1600" u="none" cap="none" strike="noStrike">
              <a:solidFill>
                <a:schemeClr val="lt1"/>
              </a:solidFill>
              <a:latin typeface="Calibri"/>
              <a:ea typeface="Calibri"/>
              <a:cs typeface="Calibri"/>
              <a:sym typeface="Calibri"/>
            </a:endParaRPr>
          </a:p>
        </p:txBody>
      </p:sp>
      <p:grpSp>
        <p:nvGrpSpPr>
          <p:cNvPr id="213" name="Google Shape;213;p20"/>
          <p:cNvGrpSpPr/>
          <p:nvPr/>
        </p:nvGrpSpPr>
        <p:grpSpPr>
          <a:xfrm>
            <a:off x="5907811" y="1503683"/>
            <a:ext cx="1132500" cy="1162500"/>
            <a:chOff x="5121686" y="1503683"/>
            <a:chExt cx="1132500" cy="1162500"/>
          </a:xfrm>
        </p:grpSpPr>
        <p:sp>
          <p:nvSpPr>
            <p:cNvPr id="214" name="Google Shape;214;p20"/>
            <p:cNvSpPr/>
            <p:nvPr/>
          </p:nvSpPr>
          <p:spPr>
            <a:xfrm>
              <a:off x="5121686" y="1503683"/>
              <a:ext cx="1132500" cy="1162500"/>
            </a:xfrm>
            <a:prstGeom prst="cube">
              <a:avLst>
                <a:gd fmla="val 25000"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5" name="Google Shape;215;p20"/>
            <p:cNvPicPr preferRelativeResize="0"/>
            <p:nvPr/>
          </p:nvPicPr>
          <p:blipFill rotWithShape="1">
            <a:blip r:embed="rId7">
              <a:alphaModFix/>
            </a:blip>
            <a:srcRect b="583" l="0" r="0" t="583"/>
            <a:stretch/>
          </p:blipFill>
          <p:spPr>
            <a:xfrm>
              <a:off x="5252080" y="1904107"/>
              <a:ext cx="589933" cy="633416"/>
            </a:xfrm>
            <a:prstGeom prst="rect">
              <a:avLst/>
            </a:prstGeom>
            <a:noFill/>
            <a:ln>
              <a:noFill/>
            </a:ln>
          </p:spPr>
        </p:pic>
      </p:grpSp>
      <p:sp>
        <p:nvSpPr>
          <p:cNvPr id="216" name="Google Shape;216;p20"/>
          <p:cNvSpPr txBox="1"/>
          <p:nvPr/>
        </p:nvSpPr>
        <p:spPr>
          <a:xfrm>
            <a:off x="5647163" y="2633800"/>
            <a:ext cx="15777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Calibri"/>
                <a:ea typeface="Calibri"/>
                <a:cs typeface="Calibri"/>
                <a:sym typeface="Calibri"/>
              </a:rPr>
              <a:t>Parliamentary &amp; Political Service</a:t>
            </a:r>
            <a:endParaRPr b="1" i="0" sz="1600" u="none" cap="none" strike="noStrike">
              <a:solidFill>
                <a:schemeClr val="lt1"/>
              </a:solidFill>
              <a:latin typeface="Calibri"/>
              <a:ea typeface="Calibri"/>
              <a:cs typeface="Calibri"/>
              <a:sym typeface="Calibri"/>
            </a:endParaRPr>
          </a:p>
        </p:txBody>
      </p:sp>
      <p:grpSp>
        <p:nvGrpSpPr>
          <p:cNvPr id="217" name="Google Shape;217;p20"/>
          <p:cNvGrpSpPr/>
          <p:nvPr/>
        </p:nvGrpSpPr>
        <p:grpSpPr>
          <a:xfrm>
            <a:off x="7726797" y="1503671"/>
            <a:ext cx="1132500" cy="1162500"/>
            <a:chOff x="6927447" y="1503671"/>
            <a:chExt cx="1132500" cy="1162500"/>
          </a:xfrm>
        </p:grpSpPr>
        <p:sp>
          <p:nvSpPr>
            <p:cNvPr id="218" name="Google Shape;218;p20"/>
            <p:cNvSpPr/>
            <p:nvPr/>
          </p:nvSpPr>
          <p:spPr>
            <a:xfrm>
              <a:off x="6927447" y="1503671"/>
              <a:ext cx="1132500" cy="1162500"/>
            </a:xfrm>
            <a:prstGeom prst="cube">
              <a:avLst>
                <a:gd fmla="val 25000"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9" name="Google Shape;219;p20"/>
            <p:cNvPicPr preferRelativeResize="0"/>
            <p:nvPr/>
          </p:nvPicPr>
          <p:blipFill rotWithShape="1">
            <a:blip r:embed="rId8">
              <a:alphaModFix/>
            </a:blip>
            <a:srcRect b="0" l="3437" r="3427" t="0"/>
            <a:stretch/>
          </p:blipFill>
          <p:spPr>
            <a:xfrm>
              <a:off x="7014599" y="1904095"/>
              <a:ext cx="589933" cy="633416"/>
            </a:xfrm>
            <a:prstGeom prst="rect">
              <a:avLst/>
            </a:prstGeom>
            <a:noFill/>
            <a:ln>
              <a:noFill/>
            </a:ln>
          </p:spPr>
        </p:pic>
      </p:grpSp>
      <p:sp>
        <p:nvSpPr>
          <p:cNvPr id="220" name="Google Shape;220;p20"/>
          <p:cNvSpPr txBox="1"/>
          <p:nvPr/>
        </p:nvSpPr>
        <p:spPr>
          <a:xfrm>
            <a:off x="7595700" y="2633800"/>
            <a:ext cx="1394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Calibri"/>
                <a:ea typeface="Calibri"/>
                <a:cs typeface="Calibri"/>
                <a:sym typeface="Calibri"/>
              </a:rPr>
              <a:t>Education</a:t>
            </a:r>
            <a:endParaRPr b="1" i="0" sz="1600" u="none" cap="none" strike="noStrike">
              <a:solidFill>
                <a:schemeClr val="lt1"/>
              </a:solidFill>
              <a:latin typeface="Calibri"/>
              <a:ea typeface="Calibri"/>
              <a:cs typeface="Calibri"/>
              <a:sym typeface="Calibri"/>
            </a:endParaRPr>
          </a:p>
        </p:txBody>
      </p:sp>
      <p:sp>
        <p:nvSpPr>
          <p:cNvPr id="221" name="Google Shape;221;p20"/>
          <p:cNvSpPr txBox="1"/>
          <p:nvPr/>
        </p:nvSpPr>
        <p:spPr>
          <a:xfrm>
            <a:off x="298650" y="4505775"/>
            <a:ext cx="13947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Calibri"/>
                <a:ea typeface="Calibri"/>
                <a:cs typeface="Calibri"/>
                <a:sym typeface="Calibri"/>
              </a:rPr>
              <a:t>Economy </a:t>
            </a:r>
            <a:endParaRPr b="1" i="0" sz="1600" u="none" cap="none" strike="noStrike">
              <a:solidFill>
                <a:schemeClr val="lt1"/>
              </a:solidFill>
              <a:latin typeface="Calibri"/>
              <a:ea typeface="Calibri"/>
              <a:cs typeface="Calibri"/>
              <a:sym typeface="Calibri"/>
            </a:endParaRPr>
          </a:p>
        </p:txBody>
      </p:sp>
      <p:sp>
        <p:nvSpPr>
          <p:cNvPr id="222" name="Google Shape;222;p20"/>
          <p:cNvSpPr txBox="1"/>
          <p:nvPr/>
        </p:nvSpPr>
        <p:spPr>
          <a:xfrm>
            <a:off x="1810325" y="4505775"/>
            <a:ext cx="13947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Calibri"/>
                <a:ea typeface="Calibri"/>
                <a:cs typeface="Calibri"/>
                <a:sym typeface="Calibri"/>
              </a:rPr>
              <a:t>Health and Social Care</a:t>
            </a:r>
            <a:endParaRPr b="1" i="0" sz="1600" u="none" cap="none" strike="noStrike">
              <a:solidFill>
                <a:schemeClr val="lt1"/>
              </a:solidFill>
              <a:latin typeface="Calibri"/>
              <a:ea typeface="Calibri"/>
              <a:cs typeface="Calibri"/>
              <a:sym typeface="Calibri"/>
            </a:endParaRPr>
          </a:p>
        </p:txBody>
      </p:sp>
      <p:grpSp>
        <p:nvGrpSpPr>
          <p:cNvPr id="223" name="Google Shape;223;p20"/>
          <p:cNvGrpSpPr/>
          <p:nvPr/>
        </p:nvGrpSpPr>
        <p:grpSpPr>
          <a:xfrm>
            <a:off x="4126099" y="3390276"/>
            <a:ext cx="1132500" cy="1162500"/>
            <a:chOff x="3167199" y="3343276"/>
            <a:chExt cx="1132500" cy="1162500"/>
          </a:xfrm>
        </p:grpSpPr>
        <p:sp>
          <p:nvSpPr>
            <p:cNvPr id="224" name="Google Shape;224;p20"/>
            <p:cNvSpPr/>
            <p:nvPr/>
          </p:nvSpPr>
          <p:spPr>
            <a:xfrm>
              <a:off x="3167199" y="3343276"/>
              <a:ext cx="1132500" cy="1162500"/>
            </a:xfrm>
            <a:prstGeom prst="cube">
              <a:avLst>
                <a:gd fmla="val 25000" name="adj"/>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5" name="Google Shape;225;p20"/>
            <p:cNvPicPr preferRelativeResize="0"/>
            <p:nvPr/>
          </p:nvPicPr>
          <p:blipFill rotWithShape="1">
            <a:blip r:embed="rId9">
              <a:alphaModFix/>
            </a:blip>
            <a:srcRect b="0" l="4562" r="4553" t="0"/>
            <a:stretch/>
          </p:blipFill>
          <p:spPr>
            <a:xfrm>
              <a:off x="3286191" y="3763777"/>
              <a:ext cx="589930" cy="649120"/>
            </a:xfrm>
            <a:prstGeom prst="rect">
              <a:avLst/>
            </a:prstGeom>
            <a:noFill/>
            <a:ln>
              <a:noFill/>
            </a:ln>
          </p:spPr>
        </p:pic>
      </p:grpSp>
      <p:sp>
        <p:nvSpPr>
          <p:cNvPr id="226" name="Google Shape;226;p20"/>
          <p:cNvSpPr txBox="1"/>
          <p:nvPr/>
        </p:nvSpPr>
        <p:spPr>
          <a:xfrm>
            <a:off x="3874649" y="4568750"/>
            <a:ext cx="1394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Calibri"/>
                <a:ea typeface="Calibri"/>
                <a:cs typeface="Calibri"/>
                <a:sym typeface="Calibri"/>
              </a:rPr>
              <a:t>Sport</a:t>
            </a:r>
            <a:endParaRPr b="1" i="0" sz="1600" u="none" cap="none" strike="noStrike">
              <a:solidFill>
                <a:schemeClr val="lt1"/>
              </a:solidFill>
              <a:latin typeface="Calibri"/>
              <a:ea typeface="Calibri"/>
              <a:cs typeface="Calibri"/>
              <a:sym typeface="Calibri"/>
            </a:endParaRPr>
          </a:p>
        </p:txBody>
      </p:sp>
      <p:grpSp>
        <p:nvGrpSpPr>
          <p:cNvPr id="227" name="Google Shape;227;p20"/>
          <p:cNvGrpSpPr/>
          <p:nvPr/>
        </p:nvGrpSpPr>
        <p:grpSpPr>
          <a:xfrm>
            <a:off x="5910938" y="3390280"/>
            <a:ext cx="1132500" cy="1162500"/>
            <a:chOff x="4884150" y="3343280"/>
            <a:chExt cx="1132500" cy="1162500"/>
          </a:xfrm>
        </p:grpSpPr>
        <p:sp>
          <p:nvSpPr>
            <p:cNvPr id="228" name="Google Shape;228;p20"/>
            <p:cNvSpPr/>
            <p:nvPr/>
          </p:nvSpPr>
          <p:spPr>
            <a:xfrm>
              <a:off x="4884150" y="3343280"/>
              <a:ext cx="1132500" cy="1162500"/>
            </a:xfrm>
            <a:prstGeom prst="cube">
              <a:avLst>
                <a:gd fmla="val 25000"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9" name="Google Shape;229;p20"/>
            <p:cNvPicPr preferRelativeResize="0"/>
            <p:nvPr/>
          </p:nvPicPr>
          <p:blipFill rotWithShape="1">
            <a:blip r:embed="rId10">
              <a:alphaModFix/>
            </a:blip>
            <a:srcRect b="0" l="3437" r="3427" t="0"/>
            <a:stretch/>
          </p:blipFill>
          <p:spPr>
            <a:xfrm>
              <a:off x="4992177" y="3771659"/>
              <a:ext cx="589933" cy="633416"/>
            </a:xfrm>
            <a:prstGeom prst="rect">
              <a:avLst/>
            </a:prstGeom>
            <a:noFill/>
            <a:ln>
              <a:noFill/>
            </a:ln>
          </p:spPr>
        </p:pic>
      </p:grpSp>
      <p:sp>
        <p:nvSpPr>
          <p:cNvPr id="230" name="Google Shape;230;p20"/>
          <p:cNvSpPr txBox="1"/>
          <p:nvPr/>
        </p:nvSpPr>
        <p:spPr>
          <a:xfrm>
            <a:off x="5307725" y="4505775"/>
            <a:ext cx="22566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Calibri"/>
                <a:ea typeface="Calibri"/>
                <a:cs typeface="Calibri"/>
                <a:sym typeface="Calibri"/>
              </a:rPr>
              <a:t>Science</a:t>
            </a:r>
            <a:r>
              <a:rPr b="1" lang="en-GB" sz="1600">
                <a:solidFill>
                  <a:schemeClr val="lt1"/>
                </a:solidFill>
                <a:latin typeface="Calibri"/>
                <a:ea typeface="Calibri"/>
                <a:cs typeface="Calibri"/>
                <a:sym typeface="Calibri"/>
              </a:rPr>
              <a:t>,</a:t>
            </a:r>
            <a:r>
              <a:rPr b="1" i="0" lang="en-GB" sz="1600" u="none" cap="none" strike="noStrike">
                <a:solidFill>
                  <a:schemeClr val="lt1"/>
                </a:solidFill>
                <a:latin typeface="Calibri"/>
                <a:ea typeface="Calibri"/>
                <a:cs typeface="Calibri"/>
                <a:sym typeface="Calibri"/>
              </a:rPr>
              <a:t> Technology &amp; Research</a:t>
            </a:r>
            <a:endParaRPr b="1" sz="1600">
              <a:solidFill>
                <a:schemeClr val="lt1"/>
              </a:solidFill>
              <a:latin typeface="Calibri"/>
              <a:ea typeface="Calibri"/>
              <a:cs typeface="Calibri"/>
              <a:sym typeface="Calibri"/>
            </a:endParaRPr>
          </a:p>
        </p:txBody>
      </p:sp>
      <p:grpSp>
        <p:nvGrpSpPr>
          <p:cNvPr id="231" name="Google Shape;231;p20"/>
          <p:cNvGrpSpPr/>
          <p:nvPr/>
        </p:nvGrpSpPr>
        <p:grpSpPr>
          <a:xfrm>
            <a:off x="7695771" y="3343276"/>
            <a:ext cx="1132500" cy="1162500"/>
            <a:chOff x="6774346" y="3343276"/>
            <a:chExt cx="1132500" cy="1162500"/>
          </a:xfrm>
        </p:grpSpPr>
        <p:sp>
          <p:nvSpPr>
            <p:cNvPr id="232" name="Google Shape;232;p20"/>
            <p:cNvSpPr/>
            <p:nvPr/>
          </p:nvSpPr>
          <p:spPr>
            <a:xfrm>
              <a:off x="6774346" y="3343276"/>
              <a:ext cx="1132500" cy="1162500"/>
            </a:xfrm>
            <a:prstGeom prst="cube">
              <a:avLst>
                <a:gd fmla="val 25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3" name="Google Shape;233;p20"/>
            <p:cNvPicPr preferRelativeResize="0"/>
            <p:nvPr/>
          </p:nvPicPr>
          <p:blipFill rotWithShape="1">
            <a:blip r:embed="rId11">
              <a:alphaModFix/>
            </a:blip>
            <a:srcRect b="0" l="0" r="0" t="0"/>
            <a:stretch/>
          </p:blipFill>
          <p:spPr>
            <a:xfrm>
              <a:off x="6815000" y="3636750"/>
              <a:ext cx="765300" cy="765300"/>
            </a:xfrm>
            <a:prstGeom prst="rect">
              <a:avLst/>
            </a:prstGeom>
            <a:noFill/>
            <a:ln>
              <a:noFill/>
            </a:ln>
          </p:spPr>
        </p:pic>
      </p:grpSp>
      <p:sp>
        <p:nvSpPr>
          <p:cNvPr id="234" name="Google Shape;234;p20"/>
          <p:cNvSpPr txBox="1"/>
          <p:nvPr/>
        </p:nvSpPr>
        <p:spPr>
          <a:xfrm>
            <a:off x="7323475" y="4445750"/>
            <a:ext cx="18771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Calibri"/>
                <a:ea typeface="Calibri"/>
                <a:cs typeface="Calibri"/>
                <a:sym typeface="Calibri"/>
              </a:rPr>
              <a:t>Community &amp; Voluntary Service</a:t>
            </a:r>
            <a:endParaRPr b="1" i="0" sz="1600" u="none" cap="none" strike="noStrike">
              <a:solidFill>
                <a:schemeClr val="lt1"/>
              </a:solidFill>
              <a:latin typeface="Calibri"/>
              <a:ea typeface="Calibri"/>
              <a:cs typeface="Calibri"/>
              <a:sym typeface="Calibri"/>
            </a:endParaRPr>
          </a:p>
        </p:txBody>
      </p:sp>
      <p:sp>
        <p:nvSpPr>
          <p:cNvPr id="235" name="Google Shape;235;p20"/>
          <p:cNvSpPr txBox="1"/>
          <p:nvPr>
            <p:ph type="title"/>
          </p:nvPr>
        </p:nvSpPr>
        <p:spPr>
          <a:xfrm>
            <a:off x="0" y="723750"/>
            <a:ext cx="9144000" cy="529200"/>
          </a:xfrm>
          <a:prstGeom prst="rect">
            <a:avLst/>
          </a:prstGeom>
          <a:solidFill>
            <a:srgbClr val="1D70B8"/>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b="1" lang="en-GB" sz="2000">
                <a:solidFill>
                  <a:schemeClr val="lt1"/>
                </a:solidFill>
              </a:rPr>
              <a:t>T</a:t>
            </a:r>
            <a:r>
              <a:rPr b="1" lang="en-GB" sz="2000">
                <a:solidFill>
                  <a:schemeClr val="lt1"/>
                </a:solidFill>
              </a:rPr>
              <a:t>he independent committees</a:t>
            </a:r>
            <a:endParaRPr b="1" sz="2000">
              <a:solidFill>
                <a:schemeClr val="lt1"/>
              </a:solidFill>
            </a:endParaRPr>
          </a:p>
        </p:txBody>
      </p:sp>
      <p:sp>
        <p:nvSpPr>
          <p:cNvPr id="236" name="Google Shape;236;p20"/>
          <p:cNvSpPr txBox="1"/>
          <p:nvPr/>
        </p:nvSpPr>
        <p:spPr>
          <a:xfrm>
            <a:off x="5763738" y="234500"/>
            <a:ext cx="3321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500" u="sng" cap="none" strike="noStrike">
                <a:solidFill>
                  <a:schemeClr val="lt1"/>
                </a:solidFill>
                <a:latin typeface="Calibri"/>
                <a:ea typeface="Calibri"/>
                <a:cs typeface="Calibri"/>
                <a:sym typeface="Calibri"/>
                <a:hlinkClick r:id="rId12">
                  <a:extLst>
                    <a:ext uri="{A12FA001-AC4F-418D-AE19-62706E023703}">
                      <ahyp:hlinkClr val="tx"/>
                    </a:ext>
                  </a:extLst>
                </a:hlinkClick>
              </a:rPr>
              <a:t>https://honours.cabinetoffice.gov.uk/</a:t>
            </a:r>
            <a:endParaRPr b="0" i="0" sz="1500" u="none" cap="none" strike="noStrike">
              <a:solidFill>
                <a:schemeClr val="lt1"/>
              </a:solidFill>
              <a:latin typeface="Calibri"/>
              <a:ea typeface="Calibri"/>
              <a:cs typeface="Calibri"/>
              <a:sym typeface="Calibri"/>
            </a:endParaRPr>
          </a:p>
        </p:txBody>
      </p:sp>
      <p:pic>
        <p:nvPicPr>
          <p:cNvPr id="237" name="Google Shape;237;p20"/>
          <p:cNvPicPr preferRelativeResize="0"/>
          <p:nvPr/>
        </p:nvPicPr>
        <p:blipFill rotWithShape="1">
          <a:blip r:embed="rId13">
            <a:alphaModFix/>
          </a:blip>
          <a:srcRect b="17676" l="7619" r="6189" t="16147"/>
          <a:stretch/>
        </p:blipFill>
        <p:spPr>
          <a:xfrm>
            <a:off x="0" y="76200"/>
            <a:ext cx="2313349" cy="703374"/>
          </a:xfrm>
          <a:prstGeom prst="rect">
            <a:avLst/>
          </a:prstGeom>
          <a:noFill/>
          <a:ln>
            <a:noFill/>
          </a:ln>
        </p:spPr>
      </p:pic>
      <p:grpSp>
        <p:nvGrpSpPr>
          <p:cNvPr id="238" name="Google Shape;238;p20"/>
          <p:cNvGrpSpPr/>
          <p:nvPr/>
        </p:nvGrpSpPr>
        <p:grpSpPr>
          <a:xfrm>
            <a:off x="2352337" y="1503671"/>
            <a:ext cx="1132500" cy="1162500"/>
            <a:chOff x="1870399" y="1503671"/>
            <a:chExt cx="1132500" cy="1162500"/>
          </a:xfrm>
        </p:grpSpPr>
        <p:sp>
          <p:nvSpPr>
            <p:cNvPr id="239" name="Google Shape;239;p20"/>
            <p:cNvSpPr/>
            <p:nvPr/>
          </p:nvSpPr>
          <p:spPr>
            <a:xfrm>
              <a:off x="1870399" y="1503671"/>
              <a:ext cx="1132500" cy="1162500"/>
            </a:xfrm>
            <a:prstGeom prst="cube">
              <a:avLst>
                <a:gd fmla="val 25000"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0" name="Google Shape;240;p20"/>
            <p:cNvPicPr preferRelativeResize="0"/>
            <p:nvPr/>
          </p:nvPicPr>
          <p:blipFill>
            <a:blip r:embed="rId14">
              <a:alphaModFix/>
            </a:blip>
            <a:stretch>
              <a:fillRect/>
            </a:stretch>
          </p:blipFill>
          <p:spPr>
            <a:xfrm flipH="1">
              <a:off x="1923726" y="1873645"/>
              <a:ext cx="765299" cy="746729"/>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33A5"/>
        </a:solidFill>
      </p:bgPr>
    </p:bg>
    <p:spTree>
      <p:nvGrpSpPr>
        <p:cNvPr id="244" name="Shape 244"/>
        <p:cNvGrpSpPr/>
        <p:nvPr/>
      </p:nvGrpSpPr>
      <p:grpSpPr>
        <a:xfrm>
          <a:off x="0" y="0"/>
          <a:ext cx="0" cy="0"/>
          <a:chOff x="0" y="0"/>
          <a:chExt cx="0" cy="0"/>
        </a:xfrm>
      </p:grpSpPr>
      <p:pic>
        <p:nvPicPr>
          <p:cNvPr id="245" name="Google Shape;245;p21"/>
          <p:cNvPicPr preferRelativeResize="0"/>
          <p:nvPr/>
        </p:nvPicPr>
        <p:blipFill rotWithShape="1">
          <a:blip r:embed="rId3">
            <a:alphaModFix/>
          </a:blip>
          <a:srcRect b="17676" l="7619" r="6189" t="16147"/>
          <a:stretch/>
        </p:blipFill>
        <p:spPr>
          <a:xfrm>
            <a:off x="0" y="76200"/>
            <a:ext cx="2313349" cy="703374"/>
          </a:xfrm>
          <a:prstGeom prst="rect">
            <a:avLst/>
          </a:prstGeom>
          <a:noFill/>
          <a:ln>
            <a:noFill/>
          </a:ln>
        </p:spPr>
      </p:pic>
      <p:sp>
        <p:nvSpPr>
          <p:cNvPr id="246" name="Google Shape;246;p21"/>
          <p:cNvSpPr txBox="1"/>
          <p:nvPr/>
        </p:nvSpPr>
        <p:spPr>
          <a:xfrm>
            <a:off x="0" y="820575"/>
            <a:ext cx="9144000" cy="529200"/>
          </a:xfrm>
          <a:prstGeom prst="rect">
            <a:avLst/>
          </a:prstGeom>
          <a:solidFill>
            <a:srgbClr val="1D70B8"/>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GB" sz="2000">
                <a:solidFill>
                  <a:srgbClr val="FFFFFF"/>
                </a:solidFill>
                <a:latin typeface="Verdana"/>
                <a:ea typeface="Verdana"/>
                <a:cs typeface="Verdana"/>
                <a:sym typeface="Verdana"/>
              </a:rPr>
              <a:t>Prime Minister’s priorities</a:t>
            </a:r>
            <a:endParaRPr b="1" sz="2000">
              <a:solidFill>
                <a:srgbClr val="FFFFFF"/>
              </a:solidFill>
              <a:latin typeface="Verdana"/>
              <a:ea typeface="Verdana"/>
              <a:cs typeface="Verdana"/>
              <a:sym typeface="Verdana"/>
            </a:endParaRPr>
          </a:p>
        </p:txBody>
      </p:sp>
      <p:sp>
        <p:nvSpPr>
          <p:cNvPr id="247" name="Google Shape;247;p21"/>
          <p:cNvSpPr txBox="1"/>
          <p:nvPr/>
        </p:nvSpPr>
        <p:spPr>
          <a:xfrm>
            <a:off x="5822988" y="247150"/>
            <a:ext cx="3321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500" u="sng" cap="none" strike="noStrike">
                <a:solidFill>
                  <a:srgbClr val="FFFFFF"/>
                </a:solidFill>
                <a:latin typeface="Calibri"/>
                <a:ea typeface="Calibri"/>
                <a:cs typeface="Calibri"/>
                <a:sym typeface="Calibri"/>
                <a:hlinkClick r:id="rId4">
                  <a:extLst>
                    <a:ext uri="{A12FA001-AC4F-418D-AE19-62706E023703}">
                      <ahyp:hlinkClr val="tx"/>
                    </a:ext>
                  </a:extLst>
                </a:hlinkClick>
              </a:rPr>
              <a:t>https://honours.cabinetoffice.gov.uk/</a:t>
            </a:r>
            <a:endParaRPr b="0" i="0" sz="1500" u="none" cap="none" strike="noStrike">
              <a:solidFill>
                <a:srgbClr val="FFFFFF"/>
              </a:solidFill>
              <a:latin typeface="Calibri"/>
              <a:ea typeface="Calibri"/>
              <a:cs typeface="Calibri"/>
              <a:sym typeface="Calibri"/>
            </a:endParaRPr>
          </a:p>
        </p:txBody>
      </p:sp>
      <p:sp>
        <p:nvSpPr>
          <p:cNvPr id="248" name="Google Shape;248;p21"/>
          <p:cNvSpPr txBox="1"/>
          <p:nvPr/>
        </p:nvSpPr>
        <p:spPr>
          <a:xfrm>
            <a:off x="-108596" y="1441375"/>
            <a:ext cx="6045300" cy="3625800"/>
          </a:xfrm>
          <a:prstGeom prst="rect">
            <a:avLst/>
          </a:prstGeom>
          <a:noFill/>
          <a:ln>
            <a:noFill/>
          </a:ln>
        </p:spPr>
        <p:txBody>
          <a:bodyPr anchorCtr="0" anchor="t" bIns="91425" lIns="91425" spcFirstLastPara="1" rIns="91425" wrap="square" tIns="91425">
            <a:noAutofit/>
          </a:bodyPr>
          <a:lstStyle/>
          <a:p>
            <a:pPr indent="-317500" lvl="0" marL="457200" marR="0" rtl="0" algn="just">
              <a:lnSpc>
                <a:spcPct val="95829"/>
              </a:lnSpc>
              <a:spcBef>
                <a:spcPts val="1230"/>
              </a:spcBef>
              <a:spcAft>
                <a:spcPts val="0"/>
              </a:spcAft>
              <a:buClr>
                <a:schemeClr val="lt1"/>
              </a:buClr>
              <a:buSzPts val="1400"/>
              <a:buFont typeface="Calibri"/>
              <a:buChar char="●"/>
            </a:pPr>
            <a:r>
              <a:rPr lang="en-GB">
                <a:solidFill>
                  <a:schemeClr val="lt1"/>
                </a:solidFill>
                <a:latin typeface="Calibri"/>
                <a:ea typeface="Calibri"/>
                <a:cs typeface="Calibri"/>
                <a:sym typeface="Calibri"/>
              </a:rPr>
              <a:t>The Prime Minister would like to see the honours system be </a:t>
            </a:r>
            <a:r>
              <a:rPr b="1" lang="en-GB">
                <a:solidFill>
                  <a:schemeClr val="lt1"/>
                </a:solidFill>
                <a:latin typeface="Calibri"/>
                <a:ea typeface="Calibri"/>
                <a:cs typeface="Calibri"/>
                <a:sym typeface="Calibri"/>
              </a:rPr>
              <a:t>properly reflective of UK  society</a:t>
            </a:r>
            <a:r>
              <a:rPr lang="en-GB">
                <a:solidFill>
                  <a:schemeClr val="lt1"/>
                </a:solidFill>
                <a:latin typeface="Calibri"/>
                <a:ea typeface="Calibri"/>
                <a:cs typeface="Calibri"/>
                <a:sym typeface="Calibri"/>
              </a:rPr>
              <a:t>. There should be representation from the length and breadth of the country and  all sections of society, reflecting the incredible contributions made across every part of  the United Kingdom. </a:t>
            </a:r>
            <a:endParaRPr>
              <a:solidFill>
                <a:schemeClr val="lt1"/>
              </a:solidFill>
              <a:latin typeface="Calibri"/>
              <a:ea typeface="Calibri"/>
              <a:cs typeface="Calibri"/>
              <a:sym typeface="Calibri"/>
            </a:endParaRPr>
          </a:p>
          <a:p>
            <a:pPr indent="-317500" lvl="0" marL="457200" marR="0" rtl="0" algn="just">
              <a:lnSpc>
                <a:spcPct val="95829"/>
              </a:lnSpc>
              <a:spcBef>
                <a:spcPts val="0"/>
              </a:spcBef>
              <a:spcAft>
                <a:spcPts val="0"/>
              </a:spcAft>
              <a:buClr>
                <a:schemeClr val="lt1"/>
              </a:buClr>
              <a:buSzPts val="1400"/>
              <a:buFont typeface="Calibri"/>
              <a:buChar char="●"/>
            </a:pPr>
            <a:r>
              <a:rPr b="1" lang="en-GB">
                <a:solidFill>
                  <a:schemeClr val="lt1"/>
                </a:solidFill>
                <a:latin typeface="Calibri"/>
                <a:ea typeface="Calibri"/>
                <a:cs typeface="Calibri"/>
                <a:sym typeface="Calibri"/>
              </a:rPr>
              <a:t>The Prime Minister would like to see more recipients from  underrepresented communities and would like to see further variety in the types of  work rewarded</a:t>
            </a:r>
            <a:r>
              <a:rPr lang="en-GB">
                <a:solidFill>
                  <a:schemeClr val="lt1"/>
                </a:solidFill>
                <a:latin typeface="Calibri"/>
                <a:ea typeface="Calibri"/>
                <a:cs typeface="Calibri"/>
                <a:sym typeface="Calibri"/>
              </a:rPr>
              <a:t>. The honours system should also seek to reward individuals in all  stages of life, young and old. </a:t>
            </a:r>
            <a:endParaRPr>
              <a:solidFill>
                <a:schemeClr val="lt1"/>
              </a:solidFill>
              <a:latin typeface="Calibri"/>
              <a:ea typeface="Calibri"/>
              <a:cs typeface="Calibri"/>
              <a:sym typeface="Calibri"/>
            </a:endParaRPr>
          </a:p>
          <a:p>
            <a:pPr indent="-317500" lvl="0" marL="457200" marR="0" rtl="0" algn="just">
              <a:lnSpc>
                <a:spcPct val="95795"/>
              </a:lnSpc>
              <a:spcBef>
                <a:spcPts val="0"/>
              </a:spcBef>
              <a:spcAft>
                <a:spcPts val="0"/>
              </a:spcAft>
              <a:buClr>
                <a:schemeClr val="lt1"/>
              </a:buClr>
              <a:buSzPts val="1400"/>
              <a:buFont typeface="Calibri"/>
              <a:buChar char="●"/>
            </a:pPr>
            <a:r>
              <a:rPr lang="en-GB">
                <a:solidFill>
                  <a:schemeClr val="lt1"/>
                </a:solidFill>
                <a:latin typeface="Calibri"/>
                <a:ea typeface="Calibri"/>
                <a:cs typeface="Calibri"/>
                <a:sym typeface="Calibri"/>
              </a:rPr>
              <a:t>The Prime Minister supports nominations for those going above and beyond to deliver  positive change for their communities. Honours should not be automatic or assumed  due to a job or position an individual holds, unless it can be demonstrated that there  has been action beyond the call of duty. Awards for local champions should be  prioritised, in addition to those that have shown real delivery and an impact to citizens  through their actions to better the lives of others, driven forward national renewal, and  secured our future as a society. </a:t>
            </a:r>
            <a:endParaRPr sz="1300">
              <a:solidFill>
                <a:srgbClr val="FFFFFF"/>
              </a:solidFill>
              <a:latin typeface="Calibri"/>
              <a:ea typeface="Calibri"/>
              <a:cs typeface="Calibri"/>
              <a:sym typeface="Calibri"/>
            </a:endParaRPr>
          </a:p>
        </p:txBody>
      </p:sp>
      <p:pic>
        <p:nvPicPr>
          <p:cNvPr id="249" name="Google Shape;249;p21"/>
          <p:cNvPicPr preferRelativeResize="0"/>
          <p:nvPr/>
        </p:nvPicPr>
        <p:blipFill rotWithShape="1">
          <a:blip r:embed="rId5">
            <a:alphaModFix/>
          </a:blip>
          <a:srcRect b="0" l="15657" r="10803" t="0"/>
          <a:stretch/>
        </p:blipFill>
        <p:spPr>
          <a:xfrm>
            <a:off x="5977000" y="1894606"/>
            <a:ext cx="3167001" cy="258386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33A5"/>
        </a:solidFill>
      </p:bgPr>
    </p:bg>
    <p:spTree>
      <p:nvGrpSpPr>
        <p:cNvPr id="253" name="Shape 253"/>
        <p:cNvGrpSpPr/>
        <p:nvPr/>
      </p:nvGrpSpPr>
      <p:grpSpPr>
        <a:xfrm>
          <a:off x="0" y="0"/>
          <a:ext cx="0" cy="0"/>
          <a:chOff x="0" y="0"/>
          <a:chExt cx="0" cy="0"/>
        </a:xfrm>
      </p:grpSpPr>
      <p:pic>
        <p:nvPicPr>
          <p:cNvPr id="254" name="Google Shape;254;p22"/>
          <p:cNvPicPr preferRelativeResize="0"/>
          <p:nvPr/>
        </p:nvPicPr>
        <p:blipFill rotWithShape="1">
          <a:blip r:embed="rId3">
            <a:alphaModFix/>
          </a:blip>
          <a:srcRect b="17676" l="7619" r="6189" t="16147"/>
          <a:stretch/>
        </p:blipFill>
        <p:spPr>
          <a:xfrm>
            <a:off x="0" y="76200"/>
            <a:ext cx="2313349" cy="703374"/>
          </a:xfrm>
          <a:prstGeom prst="rect">
            <a:avLst/>
          </a:prstGeom>
          <a:noFill/>
          <a:ln>
            <a:noFill/>
          </a:ln>
        </p:spPr>
      </p:pic>
      <p:sp>
        <p:nvSpPr>
          <p:cNvPr id="255" name="Google Shape;255;p22"/>
          <p:cNvSpPr txBox="1"/>
          <p:nvPr/>
        </p:nvSpPr>
        <p:spPr>
          <a:xfrm>
            <a:off x="0" y="820575"/>
            <a:ext cx="9144000" cy="529200"/>
          </a:xfrm>
          <a:prstGeom prst="rect">
            <a:avLst/>
          </a:prstGeom>
          <a:solidFill>
            <a:srgbClr val="1D70B8"/>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GB" sz="2000">
                <a:solidFill>
                  <a:srgbClr val="FFFFFF"/>
                </a:solidFill>
                <a:latin typeface="Verdana"/>
                <a:ea typeface="Verdana"/>
                <a:cs typeface="Verdana"/>
                <a:sym typeface="Verdana"/>
              </a:rPr>
              <a:t>Prime Minister’s priorities</a:t>
            </a:r>
            <a:endParaRPr b="1" sz="2000">
              <a:solidFill>
                <a:srgbClr val="FFFFFF"/>
              </a:solidFill>
              <a:latin typeface="Verdana"/>
              <a:ea typeface="Verdana"/>
              <a:cs typeface="Verdana"/>
              <a:sym typeface="Verdana"/>
            </a:endParaRPr>
          </a:p>
        </p:txBody>
      </p:sp>
      <p:sp>
        <p:nvSpPr>
          <p:cNvPr id="256" name="Google Shape;256;p22"/>
          <p:cNvSpPr txBox="1"/>
          <p:nvPr/>
        </p:nvSpPr>
        <p:spPr>
          <a:xfrm>
            <a:off x="5822988" y="247150"/>
            <a:ext cx="3321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500" u="sng" cap="none" strike="noStrike">
                <a:solidFill>
                  <a:srgbClr val="FFFFFF"/>
                </a:solidFill>
                <a:latin typeface="Calibri"/>
                <a:ea typeface="Calibri"/>
                <a:cs typeface="Calibri"/>
                <a:sym typeface="Calibri"/>
                <a:hlinkClick r:id="rId4">
                  <a:extLst>
                    <a:ext uri="{A12FA001-AC4F-418D-AE19-62706E023703}">
                      <ahyp:hlinkClr val="tx"/>
                    </a:ext>
                  </a:extLst>
                </a:hlinkClick>
              </a:rPr>
              <a:t>https://honours.cabinetoffice.gov.uk/</a:t>
            </a:r>
            <a:endParaRPr b="0" i="0" sz="1500" u="none" cap="none" strike="noStrike">
              <a:solidFill>
                <a:srgbClr val="FFFFFF"/>
              </a:solidFill>
              <a:latin typeface="Calibri"/>
              <a:ea typeface="Calibri"/>
              <a:cs typeface="Calibri"/>
              <a:sym typeface="Calibri"/>
            </a:endParaRPr>
          </a:p>
        </p:txBody>
      </p:sp>
      <p:sp>
        <p:nvSpPr>
          <p:cNvPr id="257" name="Google Shape;257;p22"/>
          <p:cNvSpPr txBox="1"/>
          <p:nvPr/>
        </p:nvSpPr>
        <p:spPr>
          <a:xfrm>
            <a:off x="2724775" y="1313092"/>
            <a:ext cx="6293700" cy="3635700"/>
          </a:xfrm>
          <a:prstGeom prst="rect">
            <a:avLst/>
          </a:prstGeom>
          <a:noFill/>
          <a:ln>
            <a:noFill/>
          </a:ln>
        </p:spPr>
        <p:txBody>
          <a:bodyPr anchorCtr="0" anchor="t" bIns="91425" lIns="91425" spcFirstLastPara="1" rIns="91425" wrap="square" tIns="91425">
            <a:noAutofit/>
          </a:bodyPr>
          <a:lstStyle/>
          <a:p>
            <a:pPr indent="-311150" lvl="0" marL="457200" marR="102" rtl="0" algn="l">
              <a:lnSpc>
                <a:spcPct val="95795"/>
              </a:lnSpc>
              <a:spcBef>
                <a:spcPts val="1220"/>
              </a:spcBef>
              <a:spcAft>
                <a:spcPts val="0"/>
              </a:spcAft>
              <a:buClr>
                <a:schemeClr val="lt1"/>
              </a:buClr>
              <a:buSzPts val="1300"/>
              <a:buFont typeface="Calibri"/>
              <a:buChar char="●"/>
            </a:pPr>
            <a:r>
              <a:rPr lang="en-GB" sz="1300">
                <a:solidFill>
                  <a:schemeClr val="lt1"/>
                </a:solidFill>
                <a:latin typeface="Calibri"/>
                <a:ea typeface="Calibri"/>
                <a:cs typeface="Calibri"/>
                <a:sym typeface="Calibri"/>
              </a:rPr>
              <a:t>In addition, the Prime Minister would like to see the honours system especially  recognise: </a:t>
            </a:r>
            <a:endParaRPr sz="1300">
              <a:solidFill>
                <a:schemeClr val="lt1"/>
              </a:solidFill>
              <a:latin typeface="Calibri"/>
              <a:ea typeface="Calibri"/>
              <a:cs typeface="Calibri"/>
              <a:sym typeface="Calibri"/>
            </a:endParaRPr>
          </a:p>
          <a:p>
            <a:pPr indent="-311150" lvl="0" marL="457200" marR="0" rtl="0" algn="l">
              <a:lnSpc>
                <a:spcPct val="95795"/>
              </a:lnSpc>
              <a:spcBef>
                <a:spcPts val="0"/>
              </a:spcBef>
              <a:spcAft>
                <a:spcPts val="0"/>
              </a:spcAft>
              <a:buClr>
                <a:schemeClr val="lt1"/>
              </a:buClr>
              <a:buSzPts val="1300"/>
              <a:buFont typeface="Calibri"/>
              <a:buChar char="●"/>
            </a:pPr>
            <a:r>
              <a:rPr lang="en-GB" sz="1300">
                <a:solidFill>
                  <a:schemeClr val="lt1"/>
                </a:solidFill>
                <a:latin typeface="Calibri"/>
                <a:ea typeface="Calibri"/>
                <a:cs typeface="Calibri"/>
                <a:sym typeface="Calibri"/>
              </a:rPr>
              <a:t>Those working to deliver and reinforce the </a:t>
            </a:r>
            <a:r>
              <a:rPr b="1" lang="en-GB" sz="1300">
                <a:solidFill>
                  <a:schemeClr val="lt1"/>
                </a:solidFill>
                <a:latin typeface="Calibri"/>
                <a:ea typeface="Calibri"/>
                <a:cs typeface="Calibri"/>
                <a:sym typeface="Calibri"/>
              </a:rPr>
              <a:t>Strong Foundations </a:t>
            </a:r>
            <a:r>
              <a:rPr lang="en-GB" sz="1300">
                <a:solidFill>
                  <a:schemeClr val="lt1"/>
                </a:solidFill>
                <a:latin typeface="Calibri"/>
                <a:ea typeface="Calibri"/>
                <a:cs typeface="Calibri"/>
                <a:sym typeface="Calibri"/>
              </a:rPr>
              <a:t>of the UK through  economic stability, national security, and border security. </a:t>
            </a:r>
            <a:endParaRPr sz="1300">
              <a:solidFill>
                <a:schemeClr val="lt1"/>
              </a:solidFill>
              <a:latin typeface="Calibri"/>
              <a:ea typeface="Calibri"/>
              <a:cs typeface="Calibri"/>
              <a:sym typeface="Calibri"/>
            </a:endParaRPr>
          </a:p>
          <a:p>
            <a:pPr indent="-311150" lvl="0" marL="457200" marR="0" rtl="0" algn="l">
              <a:lnSpc>
                <a:spcPct val="95795"/>
              </a:lnSpc>
              <a:spcBef>
                <a:spcPts val="0"/>
              </a:spcBef>
              <a:spcAft>
                <a:spcPts val="0"/>
              </a:spcAft>
              <a:buClr>
                <a:schemeClr val="lt1"/>
              </a:buClr>
              <a:buSzPts val="1300"/>
              <a:buFont typeface="Calibri"/>
              <a:buChar char="●"/>
            </a:pPr>
            <a:r>
              <a:rPr lang="en-GB" sz="1300">
                <a:solidFill>
                  <a:schemeClr val="lt1"/>
                </a:solidFill>
                <a:latin typeface="Calibri"/>
                <a:ea typeface="Calibri"/>
                <a:cs typeface="Calibri"/>
                <a:sym typeface="Calibri"/>
              </a:rPr>
              <a:t>Those working to </a:t>
            </a:r>
            <a:r>
              <a:rPr b="1" lang="en-GB" sz="1300">
                <a:solidFill>
                  <a:schemeClr val="lt1"/>
                </a:solidFill>
                <a:latin typeface="Calibri"/>
                <a:ea typeface="Calibri"/>
                <a:cs typeface="Calibri"/>
                <a:sym typeface="Calibri"/>
              </a:rPr>
              <a:t>Kickstart Economic Growth</a:t>
            </a:r>
            <a:r>
              <a:rPr lang="en-GB" sz="1300">
                <a:solidFill>
                  <a:schemeClr val="lt1"/>
                </a:solidFill>
                <a:latin typeface="Calibri"/>
                <a:ea typeface="Calibri"/>
                <a:cs typeface="Calibri"/>
                <a:sym typeface="Calibri"/>
              </a:rPr>
              <a:t>, delivering economic stability, and  increasing productivity in every part of the country, to make everyone better off.</a:t>
            </a:r>
            <a:endParaRPr sz="1300">
              <a:solidFill>
                <a:schemeClr val="lt1"/>
              </a:solidFill>
              <a:latin typeface="Calibri"/>
              <a:ea typeface="Calibri"/>
              <a:cs typeface="Calibri"/>
              <a:sym typeface="Calibri"/>
            </a:endParaRPr>
          </a:p>
          <a:p>
            <a:pPr indent="-311150" lvl="0" marL="457200" marR="0" rtl="0" algn="l">
              <a:lnSpc>
                <a:spcPct val="95795"/>
              </a:lnSpc>
              <a:spcBef>
                <a:spcPts val="0"/>
              </a:spcBef>
              <a:spcAft>
                <a:spcPts val="0"/>
              </a:spcAft>
              <a:buClr>
                <a:schemeClr val="lt1"/>
              </a:buClr>
              <a:buSzPts val="1300"/>
              <a:buFont typeface="Calibri"/>
              <a:buChar char="●"/>
            </a:pPr>
            <a:r>
              <a:rPr lang="en-GB" sz="1300">
                <a:solidFill>
                  <a:schemeClr val="lt1"/>
                </a:solidFill>
                <a:latin typeface="Calibri"/>
                <a:ea typeface="Calibri"/>
                <a:cs typeface="Calibri"/>
                <a:sym typeface="Calibri"/>
              </a:rPr>
              <a:t>Those working to </a:t>
            </a:r>
            <a:r>
              <a:rPr b="1" lang="en-GB" sz="1300">
                <a:solidFill>
                  <a:schemeClr val="lt1"/>
                </a:solidFill>
                <a:latin typeface="Calibri"/>
                <a:ea typeface="Calibri"/>
                <a:cs typeface="Calibri"/>
                <a:sym typeface="Calibri"/>
              </a:rPr>
              <a:t>Rebuild Britain, </a:t>
            </a:r>
            <a:r>
              <a:rPr lang="en-GB" sz="1300">
                <a:solidFill>
                  <a:schemeClr val="lt1"/>
                </a:solidFill>
                <a:latin typeface="Calibri"/>
                <a:ea typeface="Calibri"/>
                <a:cs typeface="Calibri"/>
                <a:sym typeface="Calibri"/>
              </a:rPr>
              <a:t>working to deliver a transformational 1.5 million  homes, and building the infrastructure this country needs. </a:t>
            </a:r>
            <a:endParaRPr sz="1300">
              <a:solidFill>
                <a:schemeClr val="lt1"/>
              </a:solidFill>
              <a:latin typeface="Calibri"/>
              <a:ea typeface="Calibri"/>
              <a:cs typeface="Calibri"/>
              <a:sym typeface="Calibri"/>
            </a:endParaRPr>
          </a:p>
          <a:p>
            <a:pPr indent="-311150" lvl="0" marL="457200" marR="0" rtl="0" algn="l">
              <a:lnSpc>
                <a:spcPct val="95794"/>
              </a:lnSpc>
              <a:spcBef>
                <a:spcPts val="0"/>
              </a:spcBef>
              <a:spcAft>
                <a:spcPts val="0"/>
              </a:spcAft>
              <a:buClr>
                <a:schemeClr val="lt1"/>
              </a:buClr>
              <a:buSzPts val="1300"/>
              <a:buFont typeface="Calibri"/>
              <a:buChar char="●"/>
            </a:pPr>
            <a:r>
              <a:rPr lang="en-GB" sz="1300">
                <a:solidFill>
                  <a:schemeClr val="lt1"/>
                </a:solidFill>
                <a:latin typeface="Calibri"/>
                <a:ea typeface="Calibri"/>
                <a:cs typeface="Calibri"/>
                <a:sym typeface="Calibri"/>
              </a:rPr>
              <a:t>Health professionals working to build an </a:t>
            </a:r>
            <a:r>
              <a:rPr b="1" lang="en-GB" sz="1300">
                <a:solidFill>
                  <a:schemeClr val="lt1"/>
                </a:solidFill>
                <a:latin typeface="Calibri"/>
                <a:ea typeface="Calibri"/>
                <a:cs typeface="Calibri"/>
                <a:sym typeface="Calibri"/>
              </a:rPr>
              <a:t>NHS fit for the future</a:t>
            </a:r>
            <a:r>
              <a:rPr lang="en-GB" sz="1300">
                <a:solidFill>
                  <a:schemeClr val="lt1"/>
                </a:solidFill>
                <a:latin typeface="Calibri"/>
                <a:ea typeface="Calibri"/>
                <a:cs typeface="Calibri"/>
                <a:sym typeface="Calibri"/>
              </a:rPr>
              <a:t>, reducing waiting times  and ensuring fewer lives lost to the biggest killers. </a:t>
            </a:r>
            <a:endParaRPr sz="1300">
              <a:solidFill>
                <a:schemeClr val="lt1"/>
              </a:solidFill>
              <a:latin typeface="Calibri"/>
              <a:ea typeface="Calibri"/>
              <a:cs typeface="Calibri"/>
              <a:sym typeface="Calibri"/>
            </a:endParaRPr>
          </a:p>
          <a:p>
            <a:pPr indent="-311150" lvl="0" marL="457200" marR="0" rtl="0" algn="l">
              <a:lnSpc>
                <a:spcPct val="95794"/>
              </a:lnSpc>
              <a:spcBef>
                <a:spcPts val="0"/>
              </a:spcBef>
              <a:spcAft>
                <a:spcPts val="0"/>
              </a:spcAft>
              <a:buClr>
                <a:schemeClr val="lt1"/>
              </a:buClr>
              <a:buSzPts val="1300"/>
              <a:buFont typeface="Calibri"/>
              <a:buChar char="●"/>
            </a:pPr>
            <a:r>
              <a:rPr lang="en-GB" sz="1300">
                <a:solidFill>
                  <a:schemeClr val="lt1"/>
                </a:solidFill>
                <a:latin typeface="Calibri"/>
                <a:ea typeface="Calibri"/>
                <a:cs typeface="Calibri"/>
                <a:sym typeface="Calibri"/>
              </a:rPr>
              <a:t>Those working to ensure </a:t>
            </a:r>
            <a:r>
              <a:rPr b="1" lang="en-GB" sz="1300">
                <a:solidFill>
                  <a:schemeClr val="lt1"/>
                </a:solidFill>
                <a:latin typeface="Calibri"/>
                <a:ea typeface="Calibri"/>
                <a:cs typeface="Calibri"/>
                <a:sym typeface="Calibri"/>
              </a:rPr>
              <a:t>Safer Streets</a:t>
            </a:r>
            <a:r>
              <a:rPr lang="en-GB" sz="1300">
                <a:solidFill>
                  <a:schemeClr val="lt1"/>
                </a:solidFill>
                <a:latin typeface="Calibri"/>
                <a:ea typeface="Calibri"/>
                <a:cs typeface="Calibri"/>
                <a:sym typeface="Calibri"/>
              </a:rPr>
              <a:t>, preventing and addressing crime, such as  violence against women and girls and knife crime, and improving their communities. </a:t>
            </a:r>
            <a:endParaRPr sz="1300">
              <a:solidFill>
                <a:schemeClr val="lt1"/>
              </a:solidFill>
              <a:latin typeface="Calibri"/>
              <a:ea typeface="Calibri"/>
              <a:cs typeface="Calibri"/>
              <a:sym typeface="Calibri"/>
            </a:endParaRPr>
          </a:p>
          <a:p>
            <a:pPr indent="-311150" lvl="0" marL="457200" marR="0" rtl="0" algn="just">
              <a:lnSpc>
                <a:spcPct val="95795"/>
              </a:lnSpc>
              <a:spcBef>
                <a:spcPts val="0"/>
              </a:spcBef>
              <a:spcAft>
                <a:spcPts val="0"/>
              </a:spcAft>
              <a:buClr>
                <a:schemeClr val="lt1"/>
              </a:buClr>
              <a:buSzPts val="1300"/>
              <a:buFont typeface="Calibri"/>
              <a:buChar char="●"/>
            </a:pPr>
            <a:r>
              <a:rPr lang="en-GB" sz="1300">
                <a:solidFill>
                  <a:schemeClr val="lt1"/>
                </a:solidFill>
                <a:latin typeface="Calibri"/>
                <a:ea typeface="Calibri"/>
                <a:cs typeface="Calibri"/>
                <a:sym typeface="Calibri"/>
              </a:rPr>
              <a:t>Those working to </a:t>
            </a:r>
            <a:r>
              <a:rPr b="1" lang="en-GB" sz="1300">
                <a:solidFill>
                  <a:schemeClr val="lt1"/>
                </a:solidFill>
                <a:latin typeface="Calibri"/>
                <a:ea typeface="Calibri"/>
                <a:cs typeface="Calibri"/>
                <a:sym typeface="Calibri"/>
              </a:rPr>
              <a:t>Break Down Barriers to Opportunity </a:t>
            </a:r>
            <a:r>
              <a:rPr lang="en-GB" sz="1300">
                <a:solidFill>
                  <a:schemeClr val="lt1"/>
                </a:solidFill>
                <a:latin typeface="Calibri"/>
                <a:ea typeface="Calibri"/>
                <a:cs typeface="Calibri"/>
                <a:sym typeface="Calibri"/>
              </a:rPr>
              <a:t>by ensuring children have the  best start in life, and that, regardless of background, they can go on to achieve  throughout school and in their careers. </a:t>
            </a:r>
            <a:endParaRPr sz="1300">
              <a:solidFill>
                <a:schemeClr val="lt1"/>
              </a:solidFill>
              <a:latin typeface="Calibri"/>
              <a:ea typeface="Calibri"/>
              <a:cs typeface="Calibri"/>
              <a:sym typeface="Calibri"/>
            </a:endParaRPr>
          </a:p>
          <a:p>
            <a:pPr indent="-311150" lvl="0" marL="457200" marR="0" rtl="0" algn="just">
              <a:lnSpc>
                <a:spcPct val="95794"/>
              </a:lnSpc>
              <a:spcBef>
                <a:spcPts val="0"/>
              </a:spcBef>
              <a:spcAft>
                <a:spcPts val="0"/>
              </a:spcAft>
              <a:buClr>
                <a:schemeClr val="lt1"/>
              </a:buClr>
              <a:buSzPts val="1300"/>
              <a:buFont typeface="Calibri"/>
              <a:buChar char="●"/>
            </a:pPr>
            <a:r>
              <a:rPr lang="en-GB" sz="1300">
                <a:solidFill>
                  <a:schemeClr val="lt1"/>
                </a:solidFill>
                <a:latin typeface="Calibri"/>
                <a:ea typeface="Calibri"/>
                <a:cs typeface="Calibri"/>
                <a:sym typeface="Calibri"/>
              </a:rPr>
              <a:t>Those working to </a:t>
            </a:r>
            <a:r>
              <a:rPr b="1" lang="en-GB" sz="1300">
                <a:solidFill>
                  <a:schemeClr val="lt1"/>
                </a:solidFill>
                <a:latin typeface="Calibri"/>
                <a:ea typeface="Calibri"/>
                <a:cs typeface="Calibri"/>
                <a:sym typeface="Calibri"/>
              </a:rPr>
              <a:t>Make Britain a Clean Energy Superpower</a:t>
            </a:r>
            <a:r>
              <a:rPr lang="en-GB" sz="1300">
                <a:solidFill>
                  <a:schemeClr val="lt1"/>
                </a:solidFill>
                <a:latin typeface="Calibri"/>
                <a:ea typeface="Calibri"/>
                <a:cs typeface="Calibri"/>
                <a:sym typeface="Calibri"/>
              </a:rPr>
              <a:t>, by delivering clean and  renewable energy, addressing climate change, and helping the UK accelerate to Net  Zero.</a:t>
            </a:r>
            <a:endParaRPr>
              <a:solidFill>
                <a:srgbClr val="FFFFFF"/>
              </a:solidFill>
              <a:latin typeface="Calibri"/>
              <a:ea typeface="Calibri"/>
              <a:cs typeface="Calibri"/>
              <a:sym typeface="Calibri"/>
            </a:endParaRPr>
          </a:p>
        </p:txBody>
      </p:sp>
      <p:pic>
        <p:nvPicPr>
          <p:cNvPr id="258" name="Google Shape;258;p22"/>
          <p:cNvPicPr preferRelativeResize="0"/>
          <p:nvPr/>
        </p:nvPicPr>
        <p:blipFill rotWithShape="1">
          <a:blip r:embed="rId5">
            <a:alphaModFix/>
          </a:blip>
          <a:srcRect b="0" l="0" r="0" t="0"/>
          <a:stretch/>
        </p:blipFill>
        <p:spPr>
          <a:xfrm>
            <a:off x="0" y="1349775"/>
            <a:ext cx="2847068" cy="37937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